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0" r:id="rId3"/>
    <p:sldId id="304" r:id="rId4"/>
    <p:sldId id="301" r:id="rId5"/>
    <p:sldId id="265" r:id="rId6"/>
    <p:sldId id="276" r:id="rId7"/>
    <p:sldId id="280" r:id="rId8"/>
    <p:sldId id="279" r:id="rId9"/>
    <p:sldId id="277" r:id="rId10"/>
    <p:sldId id="278" r:id="rId11"/>
    <p:sldId id="281" r:id="rId12"/>
    <p:sldId id="282" r:id="rId13"/>
    <p:sldId id="259" r:id="rId14"/>
    <p:sldId id="274" r:id="rId15"/>
    <p:sldId id="283" r:id="rId16"/>
    <p:sldId id="284" r:id="rId17"/>
    <p:sldId id="257" r:id="rId18"/>
    <p:sldId id="258" r:id="rId19"/>
    <p:sldId id="269" r:id="rId20"/>
    <p:sldId id="285" r:id="rId21"/>
    <p:sldId id="263" r:id="rId22"/>
    <p:sldId id="267" r:id="rId23"/>
    <p:sldId id="289" r:id="rId24"/>
    <p:sldId id="260" r:id="rId25"/>
    <p:sldId id="264" r:id="rId26"/>
    <p:sldId id="266" r:id="rId27"/>
    <p:sldId id="286" r:id="rId28"/>
    <p:sldId id="288" r:id="rId29"/>
    <p:sldId id="261" r:id="rId30"/>
    <p:sldId id="262" r:id="rId31"/>
    <p:sldId id="272" r:id="rId32"/>
    <p:sldId id="268" r:id="rId33"/>
    <p:sldId id="270" r:id="rId34"/>
    <p:sldId id="273" r:id="rId35"/>
    <p:sldId id="271" r:id="rId36"/>
    <p:sldId id="290" r:id="rId37"/>
    <p:sldId id="291" r:id="rId38"/>
    <p:sldId id="293" r:id="rId39"/>
    <p:sldId id="292" r:id="rId40"/>
    <p:sldId id="294" r:id="rId41"/>
    <p:sldId id="296" r:id="rId42"/>
    <p:sldId id="295" r:id="rId43"/>
    <p:sldId id="297" r:id="rId44"/>
    <p:sldId id="298" r:id="rId45"/>
    <p:sldId id="275" r:id="rId46"/>
    <p:sldId id="302" r:id="rId47"/>
    <p:sldId id="303" r:id="rId48"/>
    <p:sldId id="299" r:id="rId4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2">
        <a:schemeClr val="bg2"/>
      </p:bgRef>
    </p:bg>
    <p:spTree>
      <p:nvGrpSpPr>
        <p:cNvPr id="1" name=""/>
        <p:cNvGrpSpPr/>
        <p:nvPr/>
      </p:nvGrpSpPr>
      <p:grpSpPr>
        <a:xfrm>
          <a:off x="0" y="0"/>
          <a:ext cx="0" cy="0"/>
          <a:chOff x="0" y="0"/>
          <a:chExt cx="0" cy="0"/>
        </a:xfrm>
      </p:grpSpPr>
      <p:sp>
        <p:nvSpPr>
          <p:cNvPr id="7" name="手繪多邊形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手繪多邊形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標題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日期版面配置區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10/29/2018</a:t>
            </a:fld>
            <a:endParaRPr lang="en-US"/>
          </a:p>
        </p:txBody>
      </p:sp>
      <p:sp>
        <p:nvSpPr>
          <p:cNvPr id="19" name="頁尾版面配置區 18"/>
          <p:cNvSpPr>
            <a:spLocks noGrp="1"/>
          </p:cNvSpPr>
          <p:nvPr>
            <p:ph type="ftr" sz="quarter" idx="11"/>
          </p:nvPr>
        </p:nvSpPr>
        <p:spPr/>
        <p:txBody>
          <a:bodyPr/>
          <a:lstStyle/>
          <a:p>
            <a:endParaRPr lang="zh-TW" altLang="en-US"/>
          </a:p>
        </p:txBody>
      </p:sp>
      <p:sp>
        <p:nvSpPr>
          <p:cNvPr id="27" name="投影片編號版面配置區 26"/>
          <p:cNvSpPr>
            <a:spLocks noGrp="1"/>
          </p:cNvSpPr>
          <p:nvPr>
            <p:ph type="sldNum" sz="quarter" idx="12"/>
          </p:nvPr>
        </p:nvSpPr>
        <p:spPr/>
        <p:txBody>
          <a:bodyPr/>
          <a:lstStyle/>
          <a:p>
            <a:fld id="{73DA0BB7-265A-403C-9275-D587AB510EDC}" type="slidenum">
              <a:rPr lang="zh-TW" altLang="en-US" smtClean="0"/>
              <a:t>‹#›</a:t>
            </a:fld>
            <a:endParaRPr lang="zh-TW" altLang="en-US" dirty="0"/>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54"/>
            <a:ext cx="3627411" cy="75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7208" y="0"/>
            <a:ext cx="1556792" cy="1556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2018/10/29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2018/10/29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l">
              <a:defRPr/>
            </a:lvl1p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02174"/>
            <a:ext cx="2664296" cy="555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圖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1588" y="5935588"/>
            <a:ext cx="922412" cy="92241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2">
        <a:schemeClr val="bg2"/>
      </p:bgRef>
    </p:bg>
    <p:spTree>
      <p:nvGrpSpPr>
        <p:cNvPr id="1" name=""/>
        <p:cNvGrpSpPr/>
        <p:nvPr/>
      </p:nvGrpSpPr>
      <p:grpSpPr>
        <a:xfrm>
          <a:off x="0" y="0"/>
          <a:ext cx="0" cy="0"/>
          <a:chOff x="0" y="0"/>
          <a:chExt cx="0" cy="0"/>
        </a:xfrm>
      </p:grpSpPr>
      <p:sp>
        <p:nvSpPr>
          <p:cNvPr id="7" name="手繪多邊形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手繪多邊形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標題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2018/10/29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1143000"/>
          </a:xfrm>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2018/10/29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8229600" cy="1143000"/>
          </a:xfrm>
        </p:spPr>
        <p:txBody>
          <a:bodyPr anchor="ct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t>2018/10/29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320"/>
            <a:ext cx="7470648" cy="1143000"/>
          </a:xfrm>
        </p:spPr>
        <p:txBody>
          <a:bodyPr anchor="ctr"/>
          <a:lstStyle>
            <a:lvl1pPr algn="l">
              <a:defRPr sz="4600"/>
            </a:lvl1pPr>
          </a:lstStyle>
          <a:p>
            <a:r>
              <a:rPr kumimoji="0" lang="zh-TW" altLang="en-US" smtClean="0"/>
              <a:t>按一下以編輯母片標題樣式</a:t>
            </a:r>
            <a:endParaRPr kumimoji="0" 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t>2018/10/29</a:t>
            </a:fld>
            <a:endParaRPr lang="zh-TW" altLang="en-US"/>
          </a:p>
        </p:txBody>
      </p:sp>
      <p:sp>
        <p:nvSpPr>
          <p:cNvPr id="8" name="投影片編號版面配置區 7"/>
          <p:cNvSpPr>
            <a:spLocks noGrp="1"/>
          </p:cNvSpPr>
          <p:nvPr>
            <p:ph type="sldNum" sz="quarter" idx="11"/>
          </p:nvPr>
        </p:nvSpPr>
        <p:spPr/>
        <p:txBody>
          <a:bodyPr/>
          <a:lstStyle/>
          <a:p>
            <a:fld id="{73DA0BB7-265A-403C-9275-D587AB510EDC}" type="slidenum">
              <a:rPr lang="zh-TW" altLang="en-US" smtClean="0"/>
              <a:t>‹#›</a:t>
            </a:fld>
            <a:endParaRPr lang="zh-TW" altLang="en-US"/>
          </a:p>
        </p:txBody>
      </p:sp>
      <p:sp>
        <p:nvSpPr>
          <p:cNvPr id="9" name="頁尾版面配置區 8"/>
          <p:cNvSpPr>
            <a:spLocks noGrp="1"/>
          </p:cNvSpPr>
          <p:nvPr>
            <p:ph type="ftr" sz="quarter" idx="12"/>
          </p:nvPr>
        </p:nvSpPr>
        <p:spPr/>
        <p:txBody>
          <a:bodyPr/>
          <a:lstStyle/>
          <a:p>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t>2018/10/29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2018/10/29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8156448" y="6422064"/>
            <a:ext cx="762000" cy="365125"/>
          </a:xfrm>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a:xfrm>
            <a:off x="457200" y="6422064"/>
            <a:ext cx="2133600" cy="365125"/>
          </a:xfrm>
        </p:spPr>
        <p:txBody>
          <a:bodyPr/>
          <a:lstStyle/>
          <a:p>
            <a:fld id="{5BBEAD13-0566-4C6C-97E7-55F17F24B09F}" type="datetimeFigureOut">
              <a:rPr lang="zh-TW" altLang="en-US" smtClean="0"/>
              <a:t>2018/10/29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手繪多邊形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手繪多邊形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標題版面配置區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BBEAD13-0566-4C6C-97E7-55F17F24B09F}" type="datetimeFigureOut">
              <a:rPr lang="zh-TW" altLang="en-US" smtClean="0"/>
              <a:t>2018/10/29</a:t>
            </a:fld>
            <a:endParaRPr lang="zh-TW" altLang="en-US"/>
          </a:p>
        </p:txBody>
      </p:sp>
      <p:sp>
        <p:nvSpPr>
          <p:cNvPr id="22" name="頁尾版面配置區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zh-TW" altLang="en-US"/>
          </a:p>
        </p:txBody>
      </p:sp>
      <p:sp>
        <p:nvSpPr>
          <p:cNvPr id="18" name="投影片編號版面配置區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3DA0BB7-265A-403C-9275-D587AB510EDC}" type="slidenum">
              <a:rPr lang="zh-TW" altLang="en-US" smtClean="0"/>
              <a:t>‹#›</a:t>
            </a:fld>
            <a:endParaRPr lang="zh-TW" alt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t>油脂大揭密，您吃對油了嗎？</a:t>
            </a:r>
            <a:endParaRPr lang="zh-TW" altLang="en-US" dirty="0"/>
          </a:p>
        </p:txBody>
      </p:sp>
      <p:sp>
        <p:nvSpPr>
          <p:cNvPr id="3" name="副標題 2"/>
          <p:cNvSpPr>
            <a:spLocks noGrp="1"/>
          </p:cNvSpPr>
          <p:nvPr>
            <p:ph type="subTitle" idx="1"/>
          </p:nvPr>
        </p:nvSpPr>
        <p:spPr/>
        <p:txBody>
          <a:bodyPr>
            <a:normAutofit/>
          </a:bodyPr>
          <a:lstStyle/>
          <a:p>
            <a:r>
              <a:rPr lang="en-US" altLang="zh-TW" sz="2800" smtClean="0"/>
              <a:t>2018-10-30</a:t>
            </a:r>
            <a:r>
              <a:rPr lang="zh-TW" altLang="en-US" sz="2800" smtClean="0"/>
              <a:t> </a:t>
            </a:r>
            <a:r>
              <a:rPr lang="zh-TW" altLang="en-US" sz="2800" dirty="0" smtClean="0"/>
              <a:t>岡山秀傳家醫科陳俊佑醫師</a:t>
            </a:r>
            <a:endParaRPr lang="zh-TW" altLang="en-US" sz="2800" dirty="0"/>
          </a:p>
        </p:txBody>
      </p:sp>
    </p:spTree>
    <p:extLst>
      <p:ext uri="{BB962C8B-B14F-4D97-AF65-F5344CB8AC3E}">
        <p14:creationId xmlns:p14="http://schemas.microsoft.com/office/powerpoint/2010/main" val="2553414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主觀性整體評估法</a:t>
            </a:r>
            <a:r>
              <a:rPr lang="en-US" altLang="zh-TW" dirty="0"/>
              <a:t>(</a:t>
            </a:r>
            <a:r>
              <a:rPr lang="en-US" altLang="zh-TW" dirty="0" smtClean="0"/>
              <a:t>SGA)</a:t>
            </a:r>
            <a:endParaRPr lang="zh-TW" altLang="en-US"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3316" t="22714" r="36653" b="7190"/>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747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迷你營養評估法</a:t>
            </a:r>
            <a:r>
              <a:rPr lang="en-US" altLang="zh-TW" dirty="0"/>
              <a:t>(MNA)</a:t>
            </a:r>
            <a:endParaRPr lang="zh-TW" altLang="en-US"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571" t="18625" r="40616" b="6243"/>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566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健康飲食</a:t>
            </a:r>
            <a:endParaRPr lang="zh-TW" altLang="en-US" dirty="0"/>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288" t="35575" r="28444" b="5893"/>
          <a:stretch/>
        </p:blipFill>
        <p:spPr bwMode="auto">
          <a:xfrm>
            <a:off x="467544" y="1484784"/>
            <a:ext cx="8308131"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6125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脂肪的功能</a:t>
            </a:r>
            <a:endParaRPr lang="zh-TW" altLang="en-US" dirty="0"/>
          </a:p>
        </p:txBody>
      </p:sp>
      <p:sp>
        <p:nvSpPr>
          <p:cNvPr id="3" name="內容版面配置區 2"/>
          <p:cNvSpPr>
            <a:spLocks noGrp="1"/>
          </p:cNvSpPr>
          <p:nvPr>
            <p:ph idx="1"/>
          </p:nvPr>
        </p:nvSpPr>
        <p:spPr/>
        <p:txBody>
          <a:bodyPr/>
          <a:lstStyle/>
          <a:p>
            <a:r>
              <a:rPr lang="zh-TW" altLang="en-US" dirty="0" smtClean="0"/>
              <a:t>高</a:t>
            </a:r>
            <a:r>
              <a:rPr lang="zh-TW" altLang="en-US" dirty="0"/>
              <a:t>密度之熱量來源</a:t>
            </a:r>
            <a:r>
              <a:rPr lang="zh-TW" altLang="en-US" dirty="0" smtClean="0"/>
              <a:t>：</a:t>
            </a:r>
            <a:endParaRPr lang="en-US" altLang="zh-TW" dirty="0" smtClean="0"/>
          </a:p>
          <a:p>
            <a:pPr lvl="1"/>
            <a:r>
              <a:rPr lang="zh-TW" altLang="en-US" dirty="0" smtClean="0"/>
              <a:t>每</a:t>
            </a:r>
            <a:r>
              <a:rPr lang="zh-TW" altLang="en-US" dirty="0"/>
              <a:t>公克提供</a:t>
            </a:r>
            <a:r>
              <a:rPr lang="en-US" altLang="zh-TW" dirty="0"/>
              <a:t>9</a:t>
            </a:r>
            <a:r>
              <a:rPr lang="zh-TW" altLang="en-US" dirty="0"/>
              <a:t>大卡熱量，是醣類的兩倍以上</a:t>
            </a:r>
            <a:r>
              <a:rPr lang="en-US" altLang="zh-TW" dirty="0"/>
              <a:t>(</a:t>
            </a:r>
            <a:r>
              <a:rPr lang="zh-TW" altLang="en-US" dirty="0"/>
              <a:t>醣或蛋白質每克只提供</a:t>
            </a:r>
            <a:r>
              <a:rPr lang="en-US" altLang="zh-TW" dirty="0"/>
              <a:t>4</a:t>
            </a:r>
            <a:r>
              <a:rPr lang="zh-TW" altLang="en-US" dirty="0"/>
              <a:t>大卡能量</a:t>
            </a:r>
            <a:r>
              <a:rPr lang="en-US" altLang="zh-TW" dirty="0"/>
              <a:t>)</a:t>
            </a:r>
          </a:p>
          <a:p>
            <a:r>
              <a:rPr lang="zh-TW" altLang="en-US" dirty="0"/>
              <a:t>供應必需</a:t>
            </a:r>
            <a:r>
              <a:rPr lang="zh-TW" altLang="en-US" dirty="0" smtClean="0"/>
              <a:t>脂肪酸</a:t>
            </a:r>
            <a:endParaRPr lang="zh-TW" altLang="en-US" dirty="0"/>
          </a:p>
          <a:p>
            <a:r>
              <a:rPr lang="zh-TW" altLang="en-US" dirty="0"/>
              <a:t>幫助脂溶性維生素</a:t>
            </a:r>
            <a:r>
              <a:rPr lang="en-US" altLang="zh-TW" dirty="0"/>
              <a:t>(A</a:t>
            </a:r>
            <a:r>
              <a:rPr lang="zh-TW" altLang="en-US" dirty="0"/>
              <a:t>、</a:t>
            </a:r>
            <a:r>
              <a:rPr lang="en-US" altLang="zh-TW" dirty="0" smtClean="0"/>
              <a:t>D</a:t>
            </a:r>
            <a:r>
              <a:rPr lang="zh-TW" altLang="en-US" dirty="0" smtClean="0"/>
              <a:t>、</a:t>
            </a:r>
            <a:r>
              <a:rPr lang="en-US" altLang="zh-TW" dirty="0" smtClean="0"/>
              <a:t>E</a:t>
            </a:r>
            <a:r>
              <a:rPr lang="zh-TW" altLang="en-US" dirty="0" smtClean="0"/>
              <a:t>、</a:t>
            </a:r>
            <a:r>
              <a:rPr lang="en-US" altLang="zh-TW" dirty="0" smtClean="0"/>
              <a:t>K</a:t>
            </a:r>
            <a:r>
              <a:rPr lang="en-US" altLang="zh-TW" dirty="0"/>
              <a:t>)</a:t>
            </a:r>
            <a:r>
              <a:rPr lang="zh-TW" altLang="en-US" dirty="0"/>
              <a:t>之吸收</a:t>
            </a:r>
          </a:p>
          <a:p>
            <a:r>
              <a:rPr lang="zh-TW" altLang="en-US" dirty="0"/>
              <a:t>增進食物之芳香與滑潤之口感</a:t>
            </a:r>
          </a:p>
          <a:p>
            <a:r>
              <a:rPr lang="zh-TW" altLang="en-US" dirty="0"/>
              <a:t>增加飽足</a:t>
            </a:r>
            <a:r>
              <a:rPr lang="zh-TW" altLang="en-US" dirty="0" smtClean="0"/>
              <a:t>感</a:t>
            </a:r>
            <a:endParaRPr lang="zh-TW" altLang="en-US" dirty="0"/>
          </a:p>
        </p:txBody>
      </p:sp>
    </p:spTree>
    <p:extLst>
      <p:ext uri="{BB962C8B-B14F-4D97-AF65-F5344CB8AC3E}">
        <p14:creationId xmlns:p14="http://schemas.microsoft.com/office/powerpoint/2010/main" val="1493604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9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26293" y="6486028"/>
            <a:ext cx="9143999" cy="307777"/>
          </a:xfrm>
          <a:prstGeom prst="rect">
            <a:avLst/>
          </a:prstGeom>
        </p:spPr>
        <p:txBody>
          <a:bodyPr wrap="square">
            <a:spAutoFit/>
          </a:bodyPr>
          <a:lstStyle/>
          <a:p>
            <a:r>
              <a:rPr lang="zh-TW" altLang="en-US" sz="1400" dirty="0">
                <a:solidFill>
                  <a:schemeClr val="bg1"/>
                </a:solidFill>
              </a:rPr>
              <a:t>最新健康食用油全圖解：日本</a:t>
            </a:r>
            <a:r>
              <a:rPr lang="en-US" altLang="zh-TW" sz="1400" dirty="0">
                <a:solidFill>
                  <a:schemeClr val="bg1"/>
                </a:solidFill>
              </a:rPr>
              <a:t>3</a:t>
            </a:r>
            <a:r>
              <a:rPr lang="zh-TW" altLang="en-US" sz="1400" dirty="0">
                <a:solidFill>
                  <a:schemeClr val="bg1"/>
                </a:solidFill>
              </a:rPr>
              <a:t>大名醫教你用對油，徹底遠離癌症、失智、心血管疾病，改善視力、預防過敏！</a:t>
            </a:r>
          </a:p>
        </p:txBody>
      </p:sp>
    </p:spTree>
    <p:extLst>
      <p:ext uri="{BB962C8B-B14F-4D97-AF65-F5344CB8AC3E}">
        <p14:creationId xmlns:p14="http://schemas.microsoft.com/office/powerpoint/2010/main" val="729272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熱量來源</a:t>
            </a:r>
            <a:endParaRPr lang="zh-TW" altLang="en-US" dirty="0"/>
          </a:p>
        </p:txBody>
      </p:sp>
      <p:sp>
        <p:nvSpPr>
          <p:cNvPr id="3" name="內容版面配置區 2"/>
          <p:cNvSpPr>
            <a:spLocks noGrp="1"/>
          </p:cNvSpPr>
          <p:nvPr>
            <p:ph idx="1"/>
          </p:nvPr>
        </p:nvSpPr>
        <p:spPr/>
        <p:txBody>
          <a:bodyPr>
            <a:normAutofit/>
          </a:bodyPr>
          <a:lstStyle/>
          <a:p>
            <a:r>
              <a:rPr lang="zh-TW" altLang="en-US" dirty="0" smtClean="0"/>
              <a:t>國健署</a:t>
            </a:r>
            <a:endParaRPr lang="en-US" altLang="zh-TW" dirty="0" smtClean="0"/>
          </a:p>
          <a:p>
            <a:pPr lvl="1"/>
            <a:r>
              <a:rPr lang="zh-TW" altLang="en-US" dirty="0" smtClean="0"/>
              <a:t>三大</a:t>
            </a:r>
            <a:r>
              <a:rPr lang="zh-TW" altLang="en-US" dirty="0"/>
              <a:t>營養素比例</a:t>
            </a:r>
          </a:p>
          <a:p>
            <a:pPr lvl="2"/>
            <a:r>
              <a:rPr lang="zh-TW" altLang="en-US" dirty="0" smtClean="0"/>
              <a:t>蛋白質</a:t>
            </a:r>
            <a:r>
              <a:rPr lang="en-US" altLang="zh-TW" dirty="0"/>
              <a:t>10-20</a:t>
            </a:r>
            <a:r>
              <a:rPr lang="en-US" altLang="zh-TW" dirty="0" smtClean="0"/>
              <a:t>%</a:t>
            </a:r>
          </a:p>
          <a:p>
            <a:pPr lvl="2"/>
            <a:r>
              <a:rPr lang="zh-TW" altLang="en-US" dirty="0" smtClean="0"/>
              <a:t>脂</a:t>
            </a:r>
            <a:r>
              <a:rPr lang="zh-TW" altLang="en-US" dirty="0"/>
              <a:t>質</a:t>
            </a:r>
            <a:r>
              <a:rPr lang="en-US" altLang="zh-TW" dirty="0"/>
              <a:t>20-30</a:t>
            </a:r>
            <a:r>
              <a:rPr lang="en-US" altLang="zh-TW" dirty="0" smtClean="0"/>
              <a:t>%</a:t>
            </a:r>
          </a:p>
          <a:p>
            <a:pPr lvl="2"/>
            <a:r>
              <a:rPr lang="zh-TW" altLang="en-US" dirty="0" smtClean="0"/>
              <a:t>醣</a:t>
            </a:r>
            <a:r>
              <a:rPr lang="zh-TW" altLang="en-US" dirty="0"/>
              <a:t>類（碳水化合物</a:t>
            </a:r>
            <a:r>
              <a:rPr lang="zh-TW" altLang="en-US" dirty="0" smtClean="0"/>
              <a:t>）</a:t>
            </a:r>
            <a:r>
              <a:rPr lang="en-US" altLang="zh-TW" dirty="0" smtClean="0"/>
              <a:t>50-60%</a:t>
            </a:r>
          </a:p>
          <a:p>
            <a:r>
              <a:rPr lang="zh-TW" altLang="en-US" dirty="0"/>
              <a:t>生酮</a:t>
            </a:r>
            <a:r>
              <a:rPr lang="zh-TW" altLang="en-US" dirty="0" smtClean="0"/>
              <a:t>飲食</a:t>
            </a:r>
            <a:endParaRPr lang="en-US" altLang="zh-TW" dirty="0" smtClean="0"/>
          </a:p>
          <a:p>
            <a:pPr lvl="1"/>
            <a:r>
              <a:rPr lang="zh-TW" altLang="en-US" dirty="0"/>
              <a:t>脂</a:t>
            </a:r>
            <a:r>
              <a:rPr lang="zh-TW" altLang="en-US" dirty="0" smtClean="0"/>
              <a:t>質</a:t>
            </a:r>
            <a:r>
              <a:rPr lang="en-US" altLang="zh-TW" dirty="0" smtClean="0"/>
              <a:t>70-80%</a:t>
            </a:r>
            <a:endParaRPr lang="en-US" altLang="zh-TW" dirty="0"/>
          </a:p>
          <a:p>
            <a:pPr lvl="1"/>
            <a:r>
              <a:rPr lang="zh-TW" altLang="en-US" dirty="0" smtClean="0"/>
              <a:t>蛋白質</a:t>
            </a:r>
            <a:r>
              <a:rPr lang="en-US" altLang="zh-TW" dirty="0" smtClean="0"/>
              <a:t>10-20</a:t>
            </a:r>
            <a:r>
              <a:rPr lang="en-US" altLang="zh-TW" dirty="0"/>
              <a:t>%</a:t>
            </a:r>
          </a:p>
          <a:p>
            <a:pPr lvl="1"/>
            <a:r>
              <a:rPr lang="zh-TW" altLang="en-US" dirty="0" smtClean="0"/>
              <a:t>醣</a:t>
            </a:r>
            <a:r>
              <a:rPr lang="zh-TW" altLang="en-US" dirty="0"/>
              <a:t>類（碳水化合物</a:t>
            </a:r>
            <a:r>
              <a:rPr lang="zh-TW" altLang="en-US" dirty="0" smtClean="0"/>
              <a:t>）</a:t>
            </a:r>
            <a:r>
              <a:rPr lang="en-US" altLang="zh-TW" dirty="0" smtClean="0"/>
              <a:t>10%</a:t>
            </a:r>
            <a:endParaRPr lang="zh-TW" altLang="en-US" dirty="0"/>
          </a:p>
        </p:txBody>
      </p:sp>
    </p:spTree>
    <p:extLst>
      <p:ext uri="{BB962C8B-B14F-4D97-AF65-F5344CB8AC3E}">
        <p14:creationId xmlns:p14="http://schemas.microsoft.com/office/powerpoint/2010/main" val="1907658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微生酮飲食</a:t>
            </a:r>
          </a:p>
        </p:txBody>
      </p:sp>
      <p:sp>
        <p:nvSpPr>
          <p:cNvPr id="3" name="內容版面配置區 2"/>
          <p:cNvSpPr>
            <a:spLocks noGrp="1"/>
          </p:cNvSpPr>
          <p:nvPr>
            <p:ph idx="1"/>
          </p:nvPr>
        </p:nvSpPr>
        <p:spPr/>
        <p:txBody>
          <a:bodyPr>
            <a:normAutofit/>
          </a:bodyPr>
          <a:lstStyle/>
          <a:p>
            <a:r>
              <a:rPr lang="zh-TW" altLang="en-US" dirty="0" smtClean="0"/>
              <a:t>熱量來源</a:t>
            </a:r>
            <a:endParaRPr lang="en-US" altLang="zh-TW" dirty="0" smtClean="0"/>
          </a:p>
          <a:p>
            <a:pPr lvl="1"/>
            <a:r>
              <a:rPr lang="zh-TW" altLang="en-US" dirty="0"/>
              <a:t>蛋白質</a:t>
            </a:r>
            <a:r>
              <a:rPr lang="en-US" altLang="zh-TW" dirty="0"/>
              <a:t>10-20%</a:t>
            </a:r>
          </a:p>
          <a:p>
            <a:pPr lvl="1"/>
            <a:r>
              <a:rPr lang="zh-TW" altLang="en-US" dirty="0" smtClean="0"/>
              <a:t>脂質</a:t>
            </a:r>
            <a:r>
              <a:rPr lang="en-US" altLang="zh-TW" dirty="0" smtClean="0"/>
              <a:t>40-50%</a:t>
            </a:r>
            <a:endParaRPr lang="en-US" altLang="zh-TW" dirty="0"/>
          </a:p>
          <a:p>
            <a:pPr lvl="1"/>
            <a:r>
              <a:rPr lang="zh-TW" altLang="en-US" dirty="0" smtClean="0"/>
              <a:t>醣</a:t>
            </a:r>
            <a:r>
              <a:rPr lang="zh-TW" altLang="en-US" dirty="0"/>
              <a:t>類（碳水化合物</a:t>
            </a:r>
            <a:r>
              <a:rPr lang="zh-TW" altLang="en-US" dirty="0" smtClean="0"/>
              <a:t>）</a:t>
            </a:r>
            <a:r>
              <a:rPr lang="en-US" altLang="zh-TW" dirty="0" smtClean="0"/>
              <a:t>40</a:t>
            </a:r>
            <a:r>
              <a:rPr lang="en-US" altLang="zh-TW" dirty="0"/>
              <a:t>%</a:t>
            </a:r>
          </a:p>
          <a:p>
            <a:r>
              <a:rPr lang="zh-TW" altLang="en-US" dirty="0" smtClean="0"/>
              <a:t>最重要</a:t>
            </a:r>
            <a:r>
              <a:rPr lang="zh-TW" altLang="en-US" dirty="0"/>
              <a:t>的</a:t>
            </a:r>
            <a:r>
              <a:rPr lang="zh-TW" altLang="en-US" dirty="0" smtClean="0"/>
              <a:t>一點</a:t>
            </a:r>
            <a:endParaRPr lang="en-US" altLang="zh-TW" dirty="0" smtClean="0"/>
          </a:p>
          <a:p>
            <a:pPr lvl="1"/>
            <a:r>
              <a:rPr lang="zh-TW" altLang="en-US" dirty="0" smtClean="0"/>
              <a:t>攝取</a:t>
            </a:r>
            <a:r>
              <a:rPr lang="zh-TW" altLang="en-US" dirty="0"/>
              <a:t>的油脂要是好</a:t>
            </a:r>
            <a:r>
              <a:rPr lang="zh-TW" altLang="en-US" dirty="0" smtClean="0"/>
              <a:t>油</a:t>
            </a:r>
            <a:endParaRPr lang="en-US" altLang="zh-TW" dirty="0" smtClean="0"/>
          </a:p>
          <a:p>
            <a:pPr lvl="1"/>
            <a:r>
              <a:rPr lang="zh-TW" altLang="en-US" dirty="0" smtClean="0"/>
              <a:t>例如</a:t>
            </a:r>
            <a:r>
              <a:rPr lang="zh-TW" altLang="en-US" dirty="0"/>
              <a:t>可以採用植物性油脂的橄欖油、芥花子油、葵花籽油，還有堅果類也含有好油成分</a:t>
            </a:r>
            <a:r>
              <a:rPr lang="zh-TW" altLang="en-US" dirty="0" smtClean="0"/>
              <a:t>。</a:t>
            </a:r>
            <a:endParaRPr lang="zh-TW"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6407150"/>
            <a:ext cx="182245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2678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脂肪的分類</a:t>
            </a:r>
            <a:endParaRPr lang="zh-TW" altLang="en-US" dirty="0"/>
          </a:p>
        </p:txBody>
      </p:sp>
      <p:sp>
        <p:nvSpPr>
          <p:cNvPr id="3" name="內容版面配置區 2"/>
          <p:cNvSpPr>
            <a:spLocks noGrp="1"/>
          </p:cNvSpPr>
          <p:nvPr>
            <p:ph idx="1"/>
          </p:nvPr>
        </p:nvSpPr>
        <p:spPr/>
        <p:txBody>
          <a:bodyPr>
            <a:normAutofit fontScale="92500"/>
          </a:bodyPr>
          <a:lstStyle/>
          <a:p>
            <a:r>
              <a:rPr lang="zh-TW" altLang="en-US" dirty="0"/>
              <a:t>按化學組成而分： </a:t>
            </a:r>
          </a:p>
          <a:p>
            <a:pPr lvl="1"/>
            <a:r>
              <a:rPr lang="zh-TW" altLang="en-US" dirty="0"/>
              <a:t>具脂肪酸成分</a:t>
            </a:r>
          </a:p>
          <a:p>
            <a:pPr lvl="2"/>
            <a:r>
              <a:rPr lang="zh-TW" altLang="en-US" dirty="0"/>
              <a:t>簡單脂質：三酸甘油酯，由甘油與脂肪酸所構成</a:t>
            </a:r>
          </a:p>
          <a:p>
            <a:pPr lvl="2"/>
            <a:r>
              <a:rPr lang="zh-TW" altLang="en-US" dirty="0"/>
              <a:t>複合脂質類：磷脂質 </a:t>
            </a:r>
          </a:p>
          <a:p>
            <a:pPr lvl="1"/>
            <a:r>
              <a:rPr lang="zh-TW" altLang="en-US" dirty="0"/>
              <a:t>不具有脂肪酸成分</a:t>
            </a:r>
          </a:p>
          <a:p>
            <a:pPr lvl="2"/>
            <a:r>
              <a:rPr lang="zh-TW" altLang="en-US" dirty="0"/>
              <a:t>固醇類</a:t>
            </a:r>
            <a:r>
              <a:rPr lang="zh-TW" altLang="en-US" dirty="0" smtClean="0"/>
              <a:t>：</a:t>
            </a:r>
            <a:endParaRPr lang="en-US" altLang="zh-TW" dirty="0" smtClean="0"/>
          </a:p>
          <a:p>
            <a:pPr lvl="3"/>
            <a:r>
              <a:rPr lang="zh-TW" altLang="en-US" dirty="0" smtClean="0"/>
              <a:t>膽固醇</a:t>
            </a:r>
            <a:r>
              <a:rPr lang="en-US" altLang="zh-TW" dirty="0"/>
              <a:t>(</a:t>
            </a:r>
            <a:r>
              <a:rPr lang="zh-TW" altLang="en-US" dirty="0"/>
              <a:t>動物</a:t>
            </a:r>
            <a:r>
              <a:rPr lang="en-US" altLang="zh-TW" dirty="0"/>
              <a:t>)</a:t>
            </a:r>
            <a:r>
              <a:rPr lang="zh-TW" altLang="en-US" dirty="0" smtClean="0"/>
              <a:t>、</a:t>
            </a:r>
            <a:endParaRPr lang="en-US" altLang="zh-TW" dirty="0" smtClean="0"/>
          </a:p>
          <a:p>
            <a:pPr lvl="3"/>
            <a:r>
              <a:rPr lang="zh-TW" altLang="en-US" dirty="0" smtClean="0"/>
              <a:t>麥角</a:t>
            </a:r>
            <a:r>
              <a:rPr lang="zh-TW" altLang="en-US" dirty="0"/>
              <a:t>固醇</a:t>
            </a:r>
            <a:r>
              <a:rPr lang="en-US" altLang="zh-TW" dirty="0"/>
              <a:t>(</a:t>
            </a:r>
            <a:r>
              <a:rPr lang="zh-TW" altLang="en-US" dirty="0"/>
              <a:t>香菇、麥角中</a:t>
            </a:r>
            <a:r>
              <a:rPr lang="en-US" altLang="zh-TW" dirty="0"/>
              <a:t>) </a:t>
            </a:r>
            <a:r>
              <a:rPr lang="zh-TW" altLang="en-US" dirty="0" smtClean="0"/>
              <a:t>、</a:t>
            </a:r>
            <a:endParaRPr lang="en-US" altLang="zh-TW" dirty="0" smtClean="0"/>
          </a:p>
          <a:p>
            <a:pPr lvl="3"/>
            <a:r>
              <a:rPr lang="zh-TW" altLang="en-US" dirty="0" smtClean="0"/>
              <a:t>植物</a:t>
            </a:r>
            <a:r>
              <a:rPr lang="zh-TW" altLang="en-US" dirty="0"/>
              <a:t>固醇</a:t>
            </a:r>
            <a:r>
              <a:rPr lang="en-US" altLang="zh-TW" dirty="0"/>
              <a:t>(</a:t>
            </a:r>
            <a:r>
              <a:rPr lang="zh-TW" altLang="en-US" dirty="0"/>
              <a:t>花生油、黃豆油中</a:t>
            </a:r>
            <a:r>
              <a:rPr lang="en-US" altLang="zh-TW" dirty="0"/>
              <a:t>)</a:t>
            </a:r>
          </a:p>
          <a:p>
            <a:pPr lvl="2"/>
            <a:r>
              <a:rPr lang="zh-TW" altLang="en-US" dirty="0" smtClean="0"/>
              <a:t>膽固醇</a:t>
            </a:r>
            <a:r>
              <a:rPr lang="zh-TW" altLang="en-US" dirty="0"/>
              <a:t>在動物體內才有</a:t>
            </a:r>
            <a:r>
              <a:rPr lang="en-US" altLang="zh-TW" dirty="0"/>
              <a:t>,</a:t>
            </a:r>
            <a:r>
              <a:rPr lang="zh-TW" altLang="en-US" dirty="0"/>
              <a:t>另一種為植物固醇</a:t>
            </a:r>
            <a:r>
              <a:rPr lang="en-US" altLang="zh-TW" dirty="0" smtClean="0"/>
              <a:t>,</a:t>
            </a:r>
            <a:r>
              <a:rPr lang="zh-TW" altLang="en-US" dirty="0" smtClean="0"/>
              <a:t>有</a:t>
            </a:r>
            <a:r>
              <a:rPr lang="zh-TW" altLang="en-US" dirty="0"/>
              <a:t>抑制膽固醇</a:t>
            </a:r>
            <a:r>
              <a:rPr lang="zh-TW" altLang="en-US" dirty="0" smtClean="0"/>
              <a:t>被吸收</a:t>
            </a:r>
            <a:r>
              <a:rPr lang="zh-TW" altLang="en-US" dirty="0"/>
              <a:t>的效果 </a:t>
            </a:r>
          </a:p>
          <a:p>
            <a:endParaRPr lang="zh-TW" altLang="en-US" dirty="0"/>
          </a:p>
        </p:txBody>
      </p:sp>
    </p:spTree>
    <p:extLst>
      <p:ext uri="{BB962C8B-B14F-4D97-AF65-F5344CB8AC3E}">
        <p14:creationId xmlns:p14="http://schemas.microsoft.com/office/powerpoint/2010/main" val="3436175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脂肪的分類</a:t>
            </a:r>
          </a:p>
        </p:txBody>
      </p:sp>
      <p:sp>
        <p:nvSpPr>
          <p:cNvPr id="3" name="內容版面配置區 2"/>
          <p:cNvSpPr>
            <a:spLocks noGrp="1"/>
          </p:cNvSpPr>
          <p:nvPr>
            <p:ph idx="1"/>
          </p:nvPr>
        </p:nvSpPr>
        <p:spPr/>
        <p:txBody>
          <a:bodyPr>
            <a:normAutofit/>
          </a:bodyPr>
          <a:lstStyle/>
          <a:p>
            <a:r>
              <a:rPr lang="zh-TW" altLang="en-US" dirty="0"/>
              <a:t>按飽和程度而分</a:t>
            </a:r>
          </a:p>
          <a:p>
            <a:pPr lvl="1"/>
            <a:r>
              <a:rPr lang="zh-TW" altLang="en-US" dirty="0"/>
              <a:t>飽和度高</a:t>
            </a:r>
            <a:r>
              <a:rPr lang="en-US" altLang="zh-TW" dirty="0"/>
              <a:t>(</a:t>
            </a:r>
            <a:r>
              <a:rPr lang="zh-TW" altLang="en-US" dirty="0"/>
              <a:t>常溫下多呈固態</a:t>
            </a:r>
            <a:r>
              <a:rPr lang="en-US" altLang="zh-TW" dirty="0"/>
              <a:t>)— </a:t>
            </a:r>
            <a:r>
              <a:rPr lang="zh-TW" altLang="en-US" dirty="0"/>
              <a:t>動物性油脂</a:t>
            </a:r>
          </a:p>
          <a:p>
            <a:pPr lvl="1"/>
            <a:r>
              <a:rPr lang="zh-TW" altLang="en-US" dirty="0"/>
              <a:t>飽和度低</a:t>
            </a:r>
            <a:r>
              <a:rPr lang="en-US" altLang="zh-TW" dirty="0"/>
              <a:t>(</a:t>
            </a:r>
            <a:r>
              <a:rPr lang="zh-TW" altLang="en-US" dirty="0"/>
              <a:t>常溫下多呈液態</a:t>
            </a:r>
            <a:r>
              <a:rPr lang="en-US" altLang="zh-TW" dirty="0"/>
              <a:t>)— </a:t>
            </a:r>
            <a:r>
              <a:rPr lang="zh-TW" altLang="en-US" dirty="0"/>
              <a:t>植物性油脂</a:t>
            </a:r>
          </a:p>
          <a:p>
            <a:pPr lvl="1"/>
            <a:r>
              <a:rPr lang="zh-TW" altLang="en-US" dirty="0"/>
              <a:t>例外 </a:t>
            </a:r>
            <a:r>
              <a:rPr lang="en-US" altLang="zh-TW" dirty="0" smtClean="0"/>
              <a:t>:</a:t>
            </a:r>
          </a:p>
          <a:p>
            <a:pPr lvl="2"/>
            <a:r>
              <a:rPr lang="zh-TW" altLang="en-US" dirty="0" smtClean="0"/>
              <a:t>魚油</a:t>
            </a:r>
            <a:r>
              <a:rPr lang="zh-TW" altLang="en-US" dirty="0"/>
              <a:t>飽和度</a:t>
            </a:r>
            <a:r>
              <a:rPr lang="zh-TW" altLang="en-US" dirty="0" smtClean="0"/>
              <a:t>低</a:t>
            </a:r>
            <a:endParaRPr lang="en-US" altLang="zh-TW" dirty="0" smtClean="0"/>
          </a:p>
          <a:p>
            <a:pPr lvl="2"/>
            <a:r>
              <a:rPr lang="zh-TW" altLang="en-US" dirty="0" smtClean="0"/>
              <a:t>椰子油</a:t>
            </a:r>
            <a:r>
              <a:rPr lang="zh-TW" altLang="en-US" dirty="0"/>
              <a:t>和棕櫚油則飽和度高 </a:t>
            </a:r>
          </a:p>
          <a:p>
            <a:pPr lvl="2"/>
            <a:r>
              <a:rPr lang="zh-TW" altLang="en-US" dirty="0" smtClean="0"/>
              <a:t>清</a:t>
            </a:r>
            <a:r>
              <a:rPr lang="zh-TW" altLang="en-US" dirty="0"/>
              <a:t>香油為豬油加工而成，室溫下為</a:t>
            </a:r>
            <a:r>
              <a:rPr lang="zh-TW" altLang="en-US" dirty="0" smtClean="0"/>
              <a:t>液態</a:t>
            </a:r>
            <a:endParaRPr lang="zh-TW" altLang="en-US" dirty="0"/>
          </a:p>
        </p:txBody>
      </p:sp>
    </p:spTree>
    <p:extLst>
      <p:ext uri="{BB962C8B-B14F-4D97-AF65-F5344CB8AC3E}">
        <p14:creationId xmlns:p14="http://schemas.microsoft.com/office/powerpoint/2010/main" val="15203236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脂肪酸的</a:t>
            </a:r>
            <a:r>
              <a:rPr lang="zh-TW" altLang="en-US" dirty="0" smtClean="0"/>
              <a:t>種類</a:t>
            </a:r>
            <a:endParaRPr lang="zh-TW" altLang="en-US" dirty="0"/>
          </a:p>
        </p:txBody>
      </p:sp>
      <p:sp>
        <p:nvSpPr>
          <p:cNvPr id="3" name="內容版面配置區 2"/>
          <p:cNvSpPr>
            <a:spLocks noGrp="1"/>
          </p:cNvSpPr>
          <p:nvPr>
            <p:ph idx="1"/>
          </p:nvPr>
        </p:nvSpPr>
        <p:spPr/>
        <p:txBody>
          <a:bodyPr>
            <a:normAutofit/>
          </a:bodyPr>
          <a:lstStyle/>
          <a:p>
            <a:r>
              <a:rPr lang="zh-TW" altLang="en-US" dirty="0" smtClean="0"/>
              <a:t>可</a:t>
            </a:r>
            <a:r>
              <a:rPr lang="zh-TW" altLang="en-US" dirty="0"/>
              <a:t>分為多元不飽和、單元不飽和及飽和脂肪酸三種</a:t>
            </a:r>
            <a:r>
              <a:rPr lang="zh-TW" altLang="en-US" dirty="0" smtClean="0"/>
              <a:t>，</a:t>
            </a:r>
            <a:endParaRPr lang="en-US" altLang="zh-TW" dirty="0" smtClean="0"/>
          </a:p>
          <a:p>
            <a:pPr lvl="1"/>
            <a:r>
              <a:rPr lang="zh-TW" altLang="en-US" dirty="0" smtClean="0"/>
              <a:t>多元</a:t>
            </a:r>
            <a:r>
              <a:rPr lang="zh-TW" altLang="en-US" dirty="0"/>
              <a:t>不飽和</a:t>
            </a:r>
            <a:r>
              <a:rPr lang="zh-TW" altLang="en-US" dirty="0" smtClean="0"/>
              <a:t>脂肪酸</a:t>
            </a:r>
            <a:endParaRPr lang="en-US" altLang="zh-TW" dirty="0" smtClean="0"/>
          </a:p>
          <a:p>
            <a:pPr lvl="2"/>
            <a:r>
              <a:rPr lang="en-US" altLang="zh-TW" dirty="0" smtClean="0"/>
              <a:t>omega-3</a:t>
            </a:r>
            <a:r>
              <a:rPr lang="zh-TW" altLang="en-US" dirty="0"/>
              <a:t>及</a:t>
            </a:r>
            <a:r>
              <a:rPr lang="en-US" altLang="zh-TW" dirty="0" smtClean="0"/>
              <a:t>omega-6</a:t>
            </a:r>
          </a:p>
          <a:p>
            <a:pPr lvl="1"/>
            <a:r>
              <a:rPr lang="zh-TW" altLang="en-US" dirty="0" smtClean="0"/>
              <a:t>單元</a:t>
            </a:r>
            <a:r>
              <a:rPr lang="zh-TW" altLang="en-US" dirty="0"/>
              <a:t>不飽和</a:t>
            </a:r>
            <a:r>
              <a:rPr lang="zh-TW" altLang="en-US" dirty="0" smtClean="0"/>
              <a:t>脂肪酸</a:t>
            </a:r>
            <a:endParaRPr lang="en-US" altLang="zh-TW" dirty="0" smtClean="0"/>
          </a:p>
          <a:p>
            <a:pPr lvl="2"/>
            <a:r>
              <a:rPr lang="zh-TW" altLang="en-US" dirty="0" smtClean="0"/>
              <a:t>指</a:t>
            </a:r>
            <a:r>
              <a:rPr lang="en-US" altLang="zh-TW" dirty="0" smtClean="0"/>
              <a:t>omega-9</a:t>
            </a:r>
            <a:r>
              <a:rPr lang="zh-TW" altLang="en-US" dirty="0" smtClean="0"/>
              <a:t> </a:t>
            </a:r>
            <a:endParaRPr lang="en-US" altLang="zh-TW" dirty="0" smtClean="0"/>
          </a:p>
        </p:txBody>
      </p:sp>
    </p:spTree>
    <p:extLst>
      <p:ext uri="{BB962C8B-B14F-4D97-AF65-F5344CB8AC3E}">
        <p14:creationId xmlns:p14="http://schemas.microsoft.com/office/powerpoint/2010/main" val="1343792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自我介紹</a:t>
            </a:r>
          </a:p>
        </p:txBody>
      </p:sp>
      <p:sp>
        <p:nvSpPr>
          <p:cNvPr id="3" name="內容版面配置區 2"/>
          <p:cNvSpPr>
            <a:spLocks noGrp="1"/>
          </p:cNvSpPr>
          <p:nvPr>
            <p:ph idx="1"/>
          </p:nvPr>
        </p:nvSpPr>
        <p:spPr/>
        <p:txBody>
          <a:bodyPr>
            <a:normAutofit lnSpcReduction="10000"/>
          </a:bodyPr>
          <a:lstStyle/>
          <a:p>
            <a:r>
              <a:rPr lang="zh-TW" altLang="en-US" dirty="0" smtClean="0"/>
              <a:t>現職</a:t>
            </a:r>
            <a:endParaRPr lang="en-US" altLang="zh-TW" dirty="0" smtClean="0"/>
          </a:p>
          <a:p>
            <a:pPr lvl="1"/>
            <a:r>
              <a:rPr lang="zh-TW" altLang="en-US" dirty="0"/>
              <a:t>岡山秀傳家醫科</a:t>
            </a:r>
            <a:r>
              <a:rPr lang="zh-TW" altLang="en-US" dirty="0" smtClean="0"/>
              <a:t>主治醫師</a:t>
            </a:r>
            <a:endParaRPr lang="en-US" altLang="zh-TW" dirty="0" smtClean="0"/>
          </a:p>
          <a:p>
            <a:pPr lvl="1"/>
            <a:r>
              <a:rPr lang="zh-TW" altLang="en-US" dirty="0"/>
              <a:t>岡山秀</a:t>
            </a:r>
            <a:r>
              <a:rPr lang="zh-TW" altLang="en-US" dirty="0" smtClean="0"/>
              <a:t>傳減重紓壓門診醫師</a:t>
            </a:r>
            <a:endParaRPr lang="en-US" altLang="zh-TW" dirty="0" smtClean="0"/>
          </a:p>
          <a:p>
            <a:pPr lvl="1"/>
            <a:r>
              <a:rPr lang="zh-TW" altLang="en-US" dirty="0"/>
              <a:t>萃美</a:t>
            </a:r>
            <a:r>
              <a:rPr lang="zh-TW" altLang="en-US" dirty="0" smtClean="0"/>
              <a:t>診所衛教</a:t>
            </a:r>
            <a:r>
              <a:rPr lang="zh-TW" altLang="en-US" dirty="0" smtClean="0"/>
              <a:t>醫師</a:t>
            </a:r>
            <a:endParaRPr lang="en-US" altLang="zh-TW" dirty="0" smtClean="0"/>
          </a:p>
          <a:p>
            <a:pPr lvl="1"/>
            <a:r>
              <a:rPr lang="zh-TW" altLang="en-US" dirty="0"/>
              <a:t>大安</a:t>
            </a:r>
            <a:r>
              <a:rPr lang="zh-TW" altLang="en-US" dirty="0" smtClean="0"/>
              <a:t>診所特約醫師</a:t>
            </a:r>
            <a:endParaRPr lang="en-US" altLang="zh-TW" dirty="0" smtClean="0"/>
          </a:p>
          <a:p>
            <a:r>
              <a:rPr lang="zh-TW" altLang="en-US" dirty="0" smtClean="0"/>
              <a:t>經歷</a:t>
            </a:r>
            <a:endParaRPr lang="en-US" altLang="zh-TW" dirty="0" smtClean="0"/>
          </a:p>
          <a:p>
            <a:pPr lvl="1"/>
            <a:r>
              <a:rPr lang="zh-TW" altLang="en-US" dirty="0" smtClean="0"/>
              <a:t>嘉基一般科醫師</a:t>
            </a:r>
            <a:endParaRPr lang="en-US" altLang="zh-TW" dirty="0" smtClean="0"/>
          </a:p>
          <a:p>
            <a:pPr lvl="1"/>
            <a:r>
              <a:rPr lang="zh-TW" altLang="en-US" dirty="0" smtClean="0"/>
              <a:t>台南部立新化分院內科醫師</a:t>
            </a:r>
            <a:endParaRPr lang="en-US" altLang="zh-TW" dirty="0" smtClean="0"/>
          </a:p>
          <a:p>
            <a:pPr lvl="1"/>
            <a:r>
              <a:rPr lang="zh-TW" altLang="en-US" dirty="0"/>
              <a:t>高雄長庚家醫科</a:t>
            </a:r>
            <a:r>
              <a:rPr lang="zh-TW" altLang="en-US" dirty="0" smtClean="0"/>
              <a:t>醫師</a:t>
            </a:r>
            <a:endParaRPr lang="en-US" altLang="zh-TW" dirty="0" smtClean="0"/>
          </a:p>
          <a:p>
            <a:pPr lvl="1"/>
            <a:r>
              <a:rPr lang="zh-TW" altLang="en-US" dirty="0"/>
              <a:t>橋頭</a:t>
            </a:r>
            <a:r>
              <a:rPr lang="zh-TW" altLang="en-US" dirty="0" smtClean="0"/>
              <a:t>衛生所、路竹衛生所兼任醫師</a:t>
            </a:r>
            <a:endParaRPr lang="zh-TW" altLang="en-US" dirty="0"/>
          </a:p>
        </p:txBody>
      </p:sp>
    </p:spTree>
    <p:extLst>
      <p:ext uri="{BB962C8B-B14F-4D97-AF65-F5344CB8AC3E}">
        <p14:creationId xmlns:p14="http://schemas.microsoft.com/office/powerpoint/2010/main" val="30467491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脂肪酸</a:t>
            </a:r>
            <a:r>
              <a:rPr lang="zh-TW" altLang="en-US" dirty="0" smtClean="0"/>
              <a:t>的需要量</a:t>
            </a:r>
            <a:endParaRPr lang="zh-TW" altLang="en-US" dirty="0"/>
          </a:p>
        </p:txBody>
      </p:sp>
      <p:sp>
        <p:nvSpPr>
          <p:cNvPr id="3" name="內容版面配置區 2"/>
          <p:cNvSpPr>
            <a:spLocks noGrp="1"/>
          </p:cNvSpPr>
          <p:nvPr>
            <p:ph idx="1"/>
          </p:nvPr>
        </p:nvSpPr>
        <p:spPr/>
        <p:txBody>
          <a:bodyPr/>
          <a:lstStyle/>
          <a:p>
            <a:r>
              <a:rPr lang="zh-TW" altLang="en-US" dirty="0" smtClean="0"/>
              <a:t>對</a:t>
            </a:r>
            <a:r>
              <a:rPr lang="zh-TW" altLang="en-US" dirty="0"/>
              <a:t>人體的重要性</a:t>
            </a:r>
            <a:r>
              <a:rPr lang="zh-TW" altLang="en-US" dirty="0" smtClean="0"/>
              <a:t>來區分</a:t>
            </a:r>
            <a:endParaRPr lang="en-US" altLang="zh-TW" dirty="0" smtClean="0"/>
          </a:p>
          <a:p>
            <a:pPr lvl="1"/>
            <a:r>
              <a:rPr lang="zh-TW" altLang="en-US" dirty="0" smtClean="0"/>
              <a:t>分為</a:t>
            </a:r>
            <a:r>
              <a:rPr lang="zh-TW" altLang="en-US" dirty="0"/>
              <a:t>「必需脂肪酸」與「非必需脂肪酸」兩種。</a:t>
            </a:r>
          </a:p>
          <a:p>
            <a:pPr lvl="1"/>
            <a:r>
              <a:rPr lang="zh-TW" altLang="en-US" dirty="0" smtClean="0"/>
              <a:t>必需脂肪酸</a:t>
            </a:r>
            <a:endParaRPr lang="en-US" altLang="zh-TW" dirty="0" smtClean="0"/>
          </a:p>
          <a:p>
            <a:pPr lvl="2"/>
            <a:r>
              <a:rPr lang="zh-TW" altLang="en-US" dirty="0" smtClean="0"/>
              <a:t>指</a:t>
            </a:r>
            <a:r>
              <a:rPr lang="en-US" altLang="zh-TW" dirty="0"/>
              <a:t>omega-6</a:t>
            </a:r>
            <a:r>
              <a:rPr lang="zh-TW" altLang="en-US" dirty="0"/>
              <a:t>及</a:t>
            </a:r>
            <a:r>
              <a:rPr lang="en-US" altLang="zh-TW" dirty="0" smtClean="0"/>
              <a:t>omega-3</a:t>
            </a:r>
            <a:endParaRPr lang="zh-TW" altLang="en-US" dirty="0"/>
          </a:p>
          <a:p>
            <a:pPr lvl="1"/>
            <a:r>
              <a:rPr lang="zh-TW" altLang="en-US" dirty="0"/>
              <a:t>非必需</a:t>
            </a:r>
            <a:r>
              <a:rPr lang="zh-TW" altLang="en-US" dirty="0" smtClean="0"/>
              <a:t>脂肪酸</a:t>
            </a:r>
            <a:endParaRPr lang="en-US" altLang="zh-TW" dirty="0" smtClean="0"/>
          </a:p>
          <a:p>
            <a:pPr lvl="2"/>
            <a:r>
              <a:rPr lang="en-US" altLang="zh-TW" dirty="0" smtClean="0"/>
              <a:t>omega-9</a:t>
            </a:r>
            <a:r>
              <a:rPr lang="zh-TW" altLang="en-US" dirty="0"/>
              <a:t>及飽和</a:t>
            </a:r>
            <a:r>
              <a:rPr lang="zh-TW" altLang="en-US" dirty="0" smtClean="0"/>
              <a:t>脂肪酸</a:t>
            </a:r>
            <a:endParaRPr lang="zh-TW" altLang="en-US" dirty="0"/>
          </a:p>
          <a:p>
            <a:endParaRPr lang="zh-TW" altLang="en-US" dirty="0"/>
          </a:p>
        </p:txBody>
      </p:sp>
    </p:spTree>
    <p:extLst>
      <p:ext uri="{BB962C8B-B14F-4D97-AF65-F5344CB8AC3E}">
        <p14:creationId xmlns:p14="http://schemas.microsoft.com/office/powerpoint/2010/main" val="696599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圓角矩形 2"/>
          <p:cNvSpPr/>
          <p:nvPr/>
        </p:nvSpPr>
        <p:spPr>
          <a:xfrm>
            <a:off x="971600" y="5229200"/>
            <a:ext cx="7056784" cy="1152128"/>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1522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有助於</a:t>
            </a:r>
            <a:r>
              <a:rPr lang="zh-TW" altLang="en-US" dirty="0" smtClean="0"/>
              <a:t>降低血中壞膽固醇</a:t>
            </a:r>
            <a:endParaRPr lang="zh-TW" altLang="en-US" dirty="0"/>
          </a:p>
        </p:txBody>
      </p:sp>
      <p:sp>
        <p:nvSpPr>
          <p:cNvPr id="3" name="內容版面配置區 2"/>
          <p:cNvSpPr>
            <a:spLocks noGrp="1"/>
          </p:cNvSpPr>
          <p:nvPr>
            <p:ph idx="1"/>
          </p:nvPr>
        </p:nvSpPr>
        <p:spPr/>
        <p:txBody>
          <a:bodyPr>
            <a:normAutofit/>
          </a:bodyPr>
          <a:lstStyle/>
          <a:p>
            <a:r>
              <a:rPr lang="zh-TW" altLang="en-US" dirty="0" smtClean="0"/>
              <a:t>水溶性</a:t>
            </a:r>
            <a:r>
              <a:rPr lang="zh-TW" altLang="en-US" dirty="0"/>
              <a:t>纖維</a:t>
            </a:r>
          </a:p>
          <a:p>
            <a:r>
              <a:rPr lang="zh-TW" altLang="en-US" dirty="0" smtClean="0"/>
              <a:t>植物</a:t>
            </a:r>
            <a:r>
              <a:rPr lang="zh-TW" altLang="en-US" dirty="0"/>
              <a:t>固醇</a:t>
            </a:r>
          </a:p>
          <a:p>
            <a:r>
              <a:rPr lang="zh-TW" altLang="en-US" dirty="0" smtClean="0"/>
              <a:t>單元</a:t>
            </a:r>
            <a:r>
              <a:rPr lang="zh-TW" altLang="en-US" dirty="0"/>
              <a:t>不飽和脂肪酸</a:t>
            </a:r>
          </a:p>
          <a:p>
            <a:r>
              <a:rPr lang="en-US" altLang="zh-TW" dirty="0" smtClean="0"/>
              <a:t>N-6</a:t>
            </a:r>
            <a:r>
              <a:rPr lang="zh-TW" altLang="en-US" dirty="0"/>
              <a:t>多元不飽和脂肪酸</a:t>
            </a:r>
          </a:p>
          <a:p>
            <a:endParaRPr lang="zh-TW" altLang="en-US" dirty="0"/>
          </a:p>
          <a:p>
            <a:endParaRPr lang="zh-TW" altLang="en-US" dirty="0"/>
          </a:p>
          <a:p>
            <a:endParaRPr lang="zh-TW" altLang="en-US" dirty="0"/>
          </a:p>
          <a:p>
            <a:endParaRPr lang="zh-TW" altLang="en-US" dirty="0"/>
          </a:p>
        </p:txBody>
      </p:sp>
    </p:spTree>
    <p:extLst>
      <p:ext uri="{BB962C8B-B14F-4D97-AF65-F5344CB8AC3E}">
        <p14:creationId xmlns:p14="http://schemas.microsoft.com/office/powerpoint/2010/main" val="20837707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飽和脂肪酸</a:t>
            </a:r>
            <a:endParaRPr lang="zh-TW" altLang="en-US" dirty="0"/>
          </a:p>
        </p:txBody>
      </p:sp>
      <p:sp>
        <p:nvSpPr>
          <p:cNvPr id="3" name="內容版面配置區 2"/>
          <p:cNvSpPr>
            <a:spLocks noGrp="1"/>
          </p:cNvSpPr>
          <p:nvPr>
            <p:ph idx="1"/>
          </p:nvPr>
        </p:nvSpPr>
        <p:spPr/>
        <p:txBody>
          <a:bodyPr/>
          <a:lstStyle/>
          <a:p>
            <a:r>
              <a:rPr lang="zh-TW" altLang="en-US" dirty="0" smtClean="0"/>
              <a:t>飽和脂肪酸</a:t>
            </a:r>
            <a:endParaRPr lang="en-US" altLang="zh-TW" dirty="0" smtClean="0"/>
          </a:p>
          <a:p>
            <a:pPr lvl="1"/>
            <a:r>
              <a:rPr lang="zh-TW" altLang="en-US" dirty="0" smtClean="0"/>
              <a:t>會</a:t>
            </a:r>
            <a:r>
              <a:rPr lang="zh-TW" altLang="en-US" dirty="0"/>
              <a:t>增加血中</a:t>
            </a:r>
            <a:r>
              <a:rPr lang="en-US" altLang="zh-TW" dirty="0"/>
              <a:t>LDL</a:t>
            </a:r>
            <a:r>
              <a:rPr lang="zh-TW" altLang="en-US" dirty="0"/>
              <a:t>（壞膽固醇）</a:t>
            </a:r>
            <a:r>
              <a:rPr lang="zh-TW" altLang="en-US" dirty="0" smtClean="0"/>
              <a:t>濃度</a:t>
            </a:r>
            <a:endParaRPr lang="en-US" altLang="zh-TW" dirty="0" smtClean="0"/>
          </a:p>
          <a:p>
            <a:pPr lvl="1"/>
            <a:r>
              <a:rPr lang="zh-TW" altLang="en-US" dirty="0" smtClean="0"/>
              <a:t>建議攝取</a:t>
            </a:r>
            <a:r>
              <a:rPr lang="zh-TW" altLang="en-US" dirty="0"/>
              <a:t>量不宜超過每日總熱量的</a:t>
            </a:r>
            <a:r>
              <a:rPr lang="en-US" altLang="zh-TW" dirty="0"/>
              <a:t>10</a:t>
            </a:r>
            <a:r>
              <a:rPr lang="en-US" altLang="zh-TW" dirty="0" smtClean="0"/>
              <a:t>%</a:t>
            </a:r>
          </a:p>
          <a:p>
            <a:r>
              <a:rPr lang="zh-TW" altLang="en-US" dirty="0" smtClean="0"/>
              <a:t>不</a:t>
            </a:r>
            <a:r>
              <a:rPr lang="zh-TW" altLang="en-US" dirty="0"/>
              <a:t>飽和</a:t>
            </a:r>
            <a:r>
              <a:rPr lang="zh-TW" altLang="en-US" dirty="0" smtClean="0"/>
              <a:t>脂肪酸</a:t>
            </a:r>
            <a:endParaRPr lang="en-US" altLang="zh-TW" dirty="0" smtClean="0"/>
          </a:p>
          <a:p>
            <a:pPr lvl="1"/>
            <a:r>
              <a:rPr lang="zh-TW" altLang="en-US" dirty="0" smtClean="0"/>
              <a:t>包括</a:t>
            </a:r>
            <a:r>
              <a:rPr lang="zh-TW" altLang="en-US" dirty="0"/>
              <a:t>單元不飽和脂肪和多元不飽和脂肪兩</a:t>
            </a:r>
            <a:r>
              <a:rPr lang="zh-TW" altLang="en-US" dirty="0" smtClean="0"/>
              <a:t>種</a:t>
            </a:r>
            <a:endParaRPr lang="en-US" altLang="zh-TW" dirty="0" smtClean="0"/>
          </a:p>
          <a:p>
            <a:pPr lvl="1"/>
            <a:r>
              <a:rPr lang="zh-TW" altLang="en-US" dirty="0" smtClean="0"/>
              <a:t>有</a:t>
            </a:r>
            <a:r>
              <a:rPr lang="zh-TW" altLang="en-US" dirty="0"/>
              <a:t>助降低血膽固醇</a:t>
            </a:r>
            <a:r>
              <a:rPr lang="zh-TW" altLang="en-US" dirty="0" smtClean="0"/>
              <a:t>，</a:t>
            </a:r>
            <a:endParaRPr lang="en-US" altLang="zh-TW" dirty="0" smtClean="0"/>
          </a:p>
          <a:p>
            <a:r>
              <a:rPr lang="zh-TW" altLang="en-US" dirty="0" smtClean="0"/>
              <a:t>以</a:t>
            </a:r>
            <a:r>
              <a:rPr lang="zh-TW" altLang="en-US" dirty="0"/>
              <a:t>不飽和脂肪酸來取代飲食中的飽和脂肪，將降低心血管疾病的風險。</a:t>
            </a:r>
          </a:p>
          <a:p>
            <a:endParaRPr lang="zh-TW" altLang="en-US" dirty="0"/>
          </a:p>
        </p:txBody>
      </p:sp>
    </p:spTree>
    <p:extLst>
      <p:ext uri="{BB962C8B-B14F-4D97-AF65-F5344CB8AC3E}">
        <p14:creationId xmlns:p14="http://schemas.microsoft.com/office/powerpoint/2010/main" val="1584869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必需脂肪酸</a:t>
            </a:r>
            <a:endParaRPr lang="zh-TW" altLang="en-US" dirty="0"/>
          </a:p>
        </p:txBody>
      </p:sp>
      <p:sp>
        <p:nvSpPr>
          <p:cNvPr id="3" name="內容版面配置區 2"/>
          <p:cNvSpPr>
            <a:spLocks noGrp="1"/>
          </p:cNvSpPr>
          <p:nvPr>
            <p:ph idx="1"/>
          </p:nvPr>
        </p:nvSpPr>
        <p:spPr/>
        <p:txBody>
          <a:bodyPr/>
          <a:lstStyle/>
          <a:p>
            <a:r>
              <a:rPr lang="zh-TW" altLang="en-US" dirty="0" smtClean="0"/>
              <a:t>必需脂肪酸</a:t>
            </a:r>
            <a:endParaRPr lang="en-US" altLang="zh-TW" dirty="0" smtClean="0"/>
          </a:p>
          <a:p>
            <a:pPr lvl="1"/>
            <a:r>
              <a:rPr lang="en-US" altLang="zh-TW" dirty="0" smtClean="0"/>
              <a:t>omega-3</a:t>
            </a:r>
          </a:p>
          <a:p>
            <a:pPr lvl="1"/>
            <a:r>
              <a:rPr lang="en-US" altLang="zh-TW" dirty="0" smtClean="0"/>
              <a:t>omega-6</a:t>
            </a:r>
            <a:endParaRPr lang="zh-TW" altLang="en-US" dirty="0"/>
          </a:p>
          <a:p>
            <a:r>
              <a:rPr lang="zh-TW" altLang="en-US" dirty="0"/>
              <a:t>非必需</a:t>
            </a:r>
            <a:r>
              <a:rPr lang="zh-TW" altLang="en-US" dirty="0" smtClean="0"/>
              <a:t>脂肪酸</a:t>
            </a:r>
            <a:endParaRPr lang="en-US" altLang="zh-TW" dirty="0" smtClean="0"/>
          </a:p>
          <a:p>
            <a:pPr lvl="1"/>
            <a:r>
              <a:rPr lang="en-US" altLang="zh-TW" dirty="0" smtClean="0"/>
              <a:t>omega-9</a:t>
            </a:r>
          </a:p>
          <a:p>
            <a:pPr lvl="1"/>
            <a:r>
              <a:rPr lang="zh-TW" altLang="en-US" dirty="0" smtClean="0"/>
              <a:t>飽和脂肪酸</a:t>
            </a:r>
            <a:endParaRPr lang="zh-TW" altLang="en-US" dirty="0"/>
          </a:p>
        </p:txBody>
      </p:sp>
    </p:spTree>
    <p:extLst>
      <p:ext uri="{BB962C8B-B14F-4D97-AF65-F5344CB8AC3E}">
        <p14:creationId xmlns:p14="http://schemas.microsoft.com/office/powerpoint/2010/main" val="30217420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Omega-3</a:t>
            </a:r>
            <a:r>
              <a:rPr lang="zh-TW" altLang="en-US" dirty="0"/>
              <a:t>多元不飽和肪肪</a:t>
            </a:r>
            <a:r>
              <a:rPr lang="zh-TW" altLang="en-US" dirty="0" smtClean="0"/>
              <a:t>酸</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功用</a:t>
            </a:r>
            <a:endParaRPr lang="en-US" altLang="zh-TW" dirty="0" smtClean="0"/>
          </a:p>
          <a:p>
            <a:pPr lvl="1"/>
            <a:r>
              <a:rPr lang="zh-TW" altLang="en-US" dirty="0" smtClean="0"/>
              <a:t>主要</a:t>
            </a:r>
            <a:r>
              <a:rPr lang="zh-TW" altLang="en-US" dirty="0"/>
              <a:t>作用為降低三酸甘油</a:t>
            </a:r>
            <a:r>
              <a:rPr lang="zh-TW" altLang="en-US" dirty="0" smtClean="0"/>
              <a:t>酯</a:t>
            </a:r>
            <a:endParaRPr lang="en-US" altLang="zh-TW" dirty="0" smtClean="0"/>
          </a:p>
          <a:p>
            <a:pPr lvl="1"/>
            <a:r>
              <a:rPr lang="zh-TW" altLang="en-US" dirty="0" smtClean="0"/>
              <a:t>具有</a:t>
            </a:r>
            <a:r>
              <a:rPr lang="zh-TW" altLang="en-US" dirty="0"/>
              <a:t>抗血小板凝結</a:t>
            </a:r>
            <a:r>
              <a:rPr lang="zh-TW" altLang="en-US" dirty="0" smtClean="0"/>
              <a:t>功能</a:t>
            </a:r>
            <a:endParaRPr lang="en-US" altLang="zh-TW" dirty="0" smtClean="0"/>
          </a:p>
          <a:p>
            <a:pPr lvl="1"/>
            <a:r>
              <a:rPr lang="zh-TW" altLang="en-US" dirty="0" smtClean="0"/>
              <a:t>減少</a:t>
            </a:r>
            <a:r>
              <a:rPr lang="zh-TW" altLang="en-US" dirty="0"/>
              <a:t>不正常的</a:t>
            </a:r>
            <a:r>
              <a:rPr lang="zh-TW" altLang="en-US" dirty="0" smtClean="0"/>
              <a:t>發炎</a:t>
            </a:r>
            <a:endParaRPr lang="en-US" altLang="zh-TW" dirty="0" smtClean="0"/>
          </a:p>
          <a:p>
            <a:pPr lvl="1"/>
            <a:r>
              <a:rPr lang="zh-TW" altLang="en-US" dirty="0" smtClean="0"/>
              <a:t>改善</a:t>
            </a:r>
            <a:r>
              <a:rPr lang="zh-TW" altLang="en-US" dirty="0"/>
              <a:t>胰島素的</a:t>
            </a:r>
            <a:r>
              <a:rPr lang="zh-TW" altLang="en-US" dirty="0" smtClean="0"/>
              <a:t>反應</a:t>
            </a:r>
            <a:endParaRPr lang="en-US" altLang="zh-TW" dirty="0" smtClean="0"/>
          </a:p>
          <a:p>
            <a:pPr lvl="1"/>
            <a:r>
              <a:rPr lang="zh-TW" altLang="en-US" dirty="0" smtClean="0"/>
              <a:t>改善</a:t>
            </a:r>
            <a:r>
              <a:rPr lang="zh-TW" altLang="en-US" dirty="0"/>
              <a:t>細胞膜的</a:t>
            </a:r>
            <a:r>
              <a:rPr lang="zh-TW" altLang="en-US" dirty="0" smtClean="0"/>
              <a:t>健康</a:t>
            </a:r>
            <a:endParaRPr lang="zh-TW" altLang="en-US" dirty="0"/>
          </a:p>
          <a:p>
            <a:r>
              <a:rPr lang="zh-TW" altLang="en-US" dirty="0"/>
              <a:t>富含</a:t>
            </a:r>
            <a:r>
              <a:rPr lang="en-US" altLang="zh-TW" dirty="0"/>
              <a:t>Omega-3</a:t>
            </a:r>
            <a:r>
              <a:rPr lang="zh-TW" altLang="en-US" dirty="0"/>
              <a:t>的</a:t>
            </a:r>
            <a:r>
              <a:rPr lang="zh-TW" altLang="en-US" dirty="0" smtClean="0"/>
              <a:t>食物</a:t>
            </a:r>
            <a:endParaRPr lang="en-US" altLang="zh-TW" dirty="0" smtClean="0"/>
          </a:p>
          <a:p>
            <a:pPr lvl="1"/>
            <a:r>
              <a:rPr lang="zh-TW" altLang="en-US" dirty="0" smtClean="0"/>
              <a:t>沙丁魚</a:t>
            </a:r>
            <a:r>
              <a:rPr lang="zh-TW" altLang="en-US" dirty="0"/>
              <a:t>、吳郭魚、鮭魚等深海</a:t>
            </a:r>
            <a:r>
              <a:rPr lang="zh-TW" altLang="en-US" dirty="0" smtClean="0"/>
              <a:t>魚類富含</a:t>
            </a:r>
            <a:r>
              <a:rPr lang="en-US" altLang="zh-TW" dirty="0"/>
              <a:t>n-3</a:t>
            </a:r>
            <a:r>
              <a:rPr lang="zh-TW" altLang="en-US" dirty="0" smtClean="0"/>
              <a:t>脂肪酸</a:t>
            </a:r>
            <a:endParaRPr lang="en-US" altLang="zh-TW" dirty="0" smtClean="0"/>
          </a:p>
          <a:p>
            <a:pPr lvl="1"/>
            <a:r>
              <a:rPr lang="zh-TW" altLang="en-US" dirty="0" smtClean="0"/>
              <a:t>核桃</a:t>
            </a:r>
            <a:r>
              <a:rPr lang="zh-TW" altLang="en-US" dirty="0"/>
              <a:t>、</a:t>
            </a:r>
            <a:r>
              <a:rPr lang="zh-TW" altLang="en-US" dirty="0" smtClean="0"/>
              <a:t>芥</a:t>
            </a:r>
            <a:r>
              <a:rPr lang="zh-TW" altLang="en-US" dirty="0"/>
              <a:t>花</a:t>
            </a:r>
            <a:r>
              <a:rPr lang="zh-TW" altLang="en-US" dirty="0" smtClean="0"/>
              <a:t>油及亞麻</a:t>
            </a:r>
            <a:r>
              <a:rPr lang="zh-TW" altLang="en-US" dirty="0"/>
              <a:t>仁子</a:t>
            </a:r>
          </a:p>
        </p:txBody>
      </p:sp>
    </p:spTree>
    <p:extLst>
      <p:ext uri="{BB962C8B-B14F-4D97-AF65-F5344CB8AC3E}">
        <p14:creationId xmlns:p14="http://schemas.microsoft.com/office/powerpoint/2010/main" val="1700190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Omega-6</a:t>
            </a:r>
            <a:r>
              <a:rPr lang="zh-TW" altLang="en-US" dirty="0" smtClean="0"/>
              <a:t> 多元</a:t>
            </a:r>
            <a:r>
              <a:rPr lang="zh-TW" altLang="en-US" dirty="0"/>
              <a:t>不飽和</a:t>
            </a:r>
            <a:r>
              <a:rPr lang="zh-TW" altLang="en-US" dirty="0" smtClean="0"/>
              <a:t>脂肪酸</a:t>
            </a:r>
            <a:endParaRPr lang="zh-TW" altLang="en-US" dirty="0"/>
          </a:p>
        </p:txBody>
      </p:sp>
      <p:sp>
        <p:nvSpPr>
          <p:cNvPr id="3" name="內容版面配置區 2"/>
          <p:cNvSpPr>
            <a:spLocks noGrp="1"/>
          </p:cNvSpPr>
          <p:nvPr>
            <p:ph idx="1"/>
          </p:nvPr>
        </p:nvSpPr>
        <p:spPr/>
        <p:txBody>
          <a:bodyPr>
            <a:normAutofit fontScale="85000" lnSpcReduction="20000"/>
          </a:bodyPr>
          <a:lstStyle/>
          <a:p>
            <a:r>
              <a:rPr lang="zh-TW" altLang="en-US" dirty="0" smtClean="0"/>
              <a:t>功用</a:t>
            </a:r>
            <a:endParaRPr lang="en-US" altLang="zh-TW" dirty="0" smtClean="0"/>
          </a:p>
          <a:p>
            <a:pPr lvl="1"/>
            <a:r>
              <a:rPr lang="zh-TW" altLang="en-US" dirty="0"/>
              <a:t>可降低低密度脂蛋白</a:t>
            </a:r>
            <a:r>
              <a:rPr lang="zh-TW" altLang="en-US" dirty="0" smtClean="0"/>
              <a:t>膽固醇</a:t>
            </a:r>
            <a:endParaRPr lang="en-US" altLang="zh-TW" dirty="0" smtClean="0"/>
          </a:p>
          <a:p>
            <a:pPr lvl="1"/>
            <a:r>
              <a:rPr lang="zh-TW" altLang="en-US" dirty="0" smtClean="0"/>
              <a:t>可能</a:t>
            </a:r>
            <a:r>
              <a:rPr lang="zh-TW" altLang="en-US" dirty="0"/>
              <a:t>會降低高密度脂蛋白膽固醇</a:t>
            </a:r>
          </a:p>
          <a:p>
            <a:pPr lvl="1"/>
            <a:r>
              <a:rPr lang="zh-TW" altLang="en-US" dirty="0" smtClean="0"/>
              <a:t>保護</a:t>
            </a:r>
            <a:r>
              <a:rPr lang="zh-TW" altLang="en-US" dirty="0"/>
              <a:t>細胞的結構</a:t>
            </a:r>
            <a:r>
              <a:rPr lang="zh-TW" altLang="en-US" dirty="0" smtClean="0"/>
              <a:t>，</a:t>
            </a:r>
            <a:endParaRPr lang="en-US" altLang="zh-TW" dirty="0" smtClean="0"/>
          </a:p>
          <a:p>
            <a:pPr lvl="1"/>
            <a:r>
              <a:rPr lang="zh-TW" altLang="en-US" dirty="0" smtClean="0"/>
              <a:t>調節</a:t>
            </a:r>
            <a:r>
              <a:rPr lang="zh-TW" altLang="en-US" dirty="0"/>
              <a:t>代謝</a:t>
            </a:r>
            <a:r>
              <a:rPr lang="zh-TW" altLang="en-US" dirty="0" smtClean="0"/>
              <a:t>功能</a:t>
            </a:r>
            <a:endParaRPr lang="en-US" altLang="zh-TW" dirty="0" smtClean="0"/>
          </a:p>
          <a:p>
            <a:pPr lvl="1"/>
            <a:r>
              <a:rPr lang="zh-TW" altLang="en-US" dirty="0" smtClean="0"/>
              <a:t>促進</a:t>
            </a:r>
            <a:r>
              <a:rPr lang="zh-TW" altLang="en-US" dirty="0"/>
              <a:t>免疫反應（包括炎症</a:t>
            </a:r>
            <a:r>
              <a:rPr lang="zh-TW" altLang="en-US" dirty="0" smtClean="0"/>
              <a:t>）</a:t>
            </a:r>
            <a:endParaRPr lang="en-US" altLang="zh-TW" dirty="0" smtClean="0"/>
          </a:p>
          <a:p>
            <a:pPr lvl="1"/>
            <a:r>
              <a:rPr lang="zh-TW" altLang="en-US" dirty="0" smtClean="0"/>
              <a:t>促進</a:t>
            </a:r>
            <a:r>
              <a:rPr lang="zh-TW" altLang="en-US" dirty="0"/>
              <a:t>血小板聚集（必要的凝血</a:t>
            </a:r>
            <a:r>
              <a:rPr lang="zh-TW" altLang="en-US" dirty="0" smtClean="0"/>
              <a:t>）</a:t>
            </a:r>
            <a:r>
              <a:rPr lang="zh-TW" altLang="en-US" dirty="0"/>
              <a:t>		</a:t>
            </a:r>
            <a:r>
              <a:rPr lang="zh-TW" altLang="en-US" dirty="0" smtClean="0"/>
              <a:t> </a:t>
            </a:r>
            <a:endParaRPr lang="zh-TW" altLang="en-US" dirty="0"/>
          </a:p>
          <a:p>
            <a:r>
              <a:rPr lang="zh-TW" altLang="en-US" dirty="0"/>
              <a:t>含有</a:t>
            </a:r>
            <a:r>
              <a:rPr lang="en-US" altLang="zh-TW" dirty="0"/>
              <a:t>Omega-6</a:t>
            </a:r>
            <a:r>
              <a:rPr lang="zh-TW" altLang="en-US" dirty="0"/>
              <a:t>的食品相當多</a:t>
            </a:r>
            <a:r>
              <a:rPr lang="zh-TW" altLang="en-US" dirty="0" smtClean="0"/>
              <a:t>，</a:t>
            </a:r>
            <a:endParaRPr lang="en-US" altLang="zh-TW" dirty="0" smtClean="0"/>
          </a:p>
          <a:p>
            <a:pPr lvl="1"/>
            <a:r>
              <a:rPr lang="zh-TW" altLang="en-US" dirty="0" smtClean="0"/>
              <a:t>堅果</a:t>
            </a:r>
            <a:r>
              <a:rPr lang="zh-TW" altLang="en-US" dirty="0"/>
              <a:t>、麥片、肉類等</a:t>
            </a:r>
            <a:r>
              <a:rPr lang="zh-TW" altLang="en-US" dirty="0" smtClean="0"/>
              <a:t>，</a:t>
            </a:r>
            <a:endParaRPr lang="en-US" altLang="zh-TW" dirty="0" smtClean="0"/>
          </a:p>
          <a:p>
            <a:pPr lvl="1"/>
            <a:r>
              <a:rPr lang="zh-TW" altLang="en-US" dirty="0" smtClean="0"/>
              <a:t>而</a:t>
            </a:r>
            <a:r>
              <a:rPr lang="zh-TW" altLang="en-US" dirty="0"/>
              <a:t>大豆油、玉米</a:t>
            </a:r>
            <a:r>
              <a:rPr lang="zh-TW" altLang="en-US" dirty="0" smtClean="0"/>
              <a:t>油和葵花</a:t>
            </a:r>
            <a:r>
              <a:rPr lang="zh-TW" altLang="en-US" dirty="0"/>
              <a:t>油</a:t>
            </a:r>
            <a:r>
              <a:rPr lang="zh-TW" altLang="en-US" dirty="0" smtClean="0"/>
              <a:t>等</a:t>
            </a:r>
            <a:r>
              <a:rPr lang="zh-TW" altLang="en-US" dirty="0"/>
              <a:t>油品，常用在加工食品中</a:t>
            </a:r>
            <a:r>
              <a:rPr lang="zh-TW" altLang="en-US" dirty="0" smtClean="0"/>
              <a:t>，</a:t>
            </a:r>
            <a:endParaRPr lang="en-US" altLang="zh-TW" dirty="0" smtClean="0"/>
          </a:p>
          <a:p>
            <a:r>
              <a:rPr lang="zh-TW" altLang="en-US" dirty="0" smtClean="0"/>
              <a:t>選擇</a:t>
            </a:r>
            <a:r>
              <a:rPr lang="zh-TW" altLang="en-US" dirty="0"/>
              <a:t>食品時應看外包裝，</a:t>
            </a:r>
            <a:r>
              <a:rPr lang="zh-TW" altLang="en-US" dirty="0">
                <a:solidFill>
                  <a:srgbClr val="FF0000"/>
                </a:solidFill>
              </a:rPr>
              <a:t>避免過度</a:t>
            </a:r>
            <a:r>
              <a:rPr lang="zh-TW" altLang="en-US" dirty="0" smtClean="0">
                <a:solidFill>
                  <a:srgbClr val="FF0000"/>
                </a:solidFill>
              </a:rPr>
              <a:t>攝取</a:t>
            </a:r>
            <a:r>
              <a:rPr lang="zh-TW" altLang="en-US" dirty="0" smtClean="0"/>
              <a:t>。</a:t>
            </a:r>
            <a:endParaRPr lang="zh-TW" altLang="en-US" dirty="0"/>
          </a:p>
        </p:txBody>
      </p:sp>
    </p:spTree>
    <p:extLst>
      <p:ext uri="{BB962C8B-B14F-4D97-AF65-F5344CB8AC3E}">
        <p14:creationId xmlns:p14="http://schemas.microsoft.com/office/powerpoint/2010/main" val="18993161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必需脂肪酸</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41412408"/>
              </p:ext>
            </p:extLst>
          </p:nvPr>
        </p:nvGraphicFramePr>
        <p:xfrm>
          <a:off x="1" y="1600200"/>
          <a:ext cx="9143999" cy="5257800"/>
        </p:xfrm>
        <a:graphic>
          <a:graphicData uri="http://schemas.openxmlformats.org/drawingml/2006/table">
            <a:tbl>
              <a:tblPr firstRow="1" bandRow="1">
                <a:tableStyleId>{5C22544A-7EE6-4342-B048-85BDC9FD1C3A}</a:tableStyleId>
              </a:tblPr>
              <a:tblGrid>
                <a:gridCol w="2071429"/>
                <a:gridCol w="3536285"/>
                <a:gridCol w="3536285"/>
              </a:tblGrid>
              <a:tr h="602542">
                <a:tc>
                  <a:txBody>
                    <a:bodyPr/>
                    <a:lstStyle/>
                    <a:p>
                      <a:endParaRPr lang="zh-TW" altLang="en-US" sz="2400" dirty="0"/>
                    </a:p>
                  </a:txBody>
                  <a:tcPr anchor="ctr"/>
                </a:tc>
                <a:tc>
                  <a:txBody>
                    <a:bodyPr/>
                    <a:lstStyle/>
                    <a:p>
                      <a:pPr algn="ctr"/>
                      <a:r>
                        <a:rPr lang="en-US" altLang="zh-TW" sz="2400" dirty="0" smtClean="0"/>
                        <a:t>Omega-3</a:t>
                      </a:r>
                      <a:endParaRPr lang="zh-TW" altLang="en-US" sz="2400" dirty="0"/>
                    </a:p>
                  </a:txBody>
                  <a:tcPr anchor="ctr"/>
                </a:tc>
                <a:tc>
                  <a:txBody>
                    <a:bodyPr/>
                    <a:lstStyle/>
                    <a:p>
                      <a:pPr algn="ctr"/>
                      <a:r>
                        <a:rPr lang="en-US" altLang="zh-TW" sz="2400" dirty="0" smtClean="0"/>
                        <a:t>Omega-6</a:t>
                      </a:r>
                      <a:endParaRPr lang="zh-TW" altLang="en-US" sz="2400" dirty="0"/>
                    </a:p>
                  </a:txBody>
                  <a:tcPr anchor="ctr"/>
                </a:tc>
              </a:tr>
              <a:tr h="602542">
                <a:tc>
                  <a:txBody>
                    <a:bodyPr/>
                    <a:lstStyle/>
                    <a:p>
                      <a:r>
                        <a:rPr lang="zh-TW" altLang="en-US" sz="2400" dirty="0" smtClean="0"/>
                        <a:t>降低血脂</a:t>
                      </a:r>
                      <a:endParaRPr lang="zh-TW" altLang="en-US" sz="2400" dirty="0"/>
                    </a:p>
                  </a:txBody>
                  <a:tcPr anchor="ctr"/>
                </a:tc>
                <a:tc>
                  <a:txBody>
                    <a:bodyPr/>
                    <a:lstStyle/>
                    <a:p>
                      <a:r>
                        <a:rPr lang="en-US" altLang="zh-TW" sz="2400" dirty="0" smtClean="0"/>
                        <a:t>TG</a:t>
                      </a:r>
                      <a:endParaRPr lang="zh-TW" altLang="en-US" sz="2400" dirty="0"/>
                    </a:p>
                  </a:txBody>
                  <a:tcPr anchor="ctr"/>
                </a:tc>
                <a:tc>
                  <a:txBody>
                    <a:bodyPr/>
                    <a:lstStyle/>
                    <a:p>
                      <a:r>
                        <a:rPr lang="en-US" altLang="zh-TW" sz="2400" dirty="0" smtClean="0"/>
                        <a:t>LDL</a:t>
                      </a:r>
                      <a:r>
                        <a:rPr lang="zh-TW" altLang="en-US" sz="2400" dirty="0" smtClean="0"/>
                        <a:t>以及局部影響</a:t>
                      </a:r>
                      <a:r>
                        <a:rPr lang="en-US" altLang="zh-TW" sz="2400" dirty="0" smtClean="0"/>
                        <a:t>HDL</a:t>
                      </a:r>
                      <a:endParaRPr lang="zh-TW" altLang="en-US" sz="2400" dirty="0"/>
                    </a:p>
                  </a:txBody>
                  <a:tcPr anchor="ctr"/>
                </a:tc>
              </a:tr>
              <a:tr h="602542">
                <a:tc>
                  <a:txBody>
                    <a:bodyPr/>
                    <a:lstStyle/>
                    <a:p>
                      <a:r>
                        <a:rPr lang="zh-TW" altLang="en-US" sz="2400" dirty="0" smtClean="0"/>
                        <a:t>對細胞的影響</a:t>
                      </a:r>
                      <a:endParaRPr lang="zh-TW" altLang="en-US" sz="2400" dirty="0"/>
                    </a:p>
                  </a:txBody>
                  <a:tcPr anchor="ctr"/>
                </a:tc>
                <a:tc>
                  <a:txBody>
                    <a:bodyPr/>
                    <a:lstStyle/>
                    <a:p>
                      <a:r>
                        <a:rPr lang="zh-TW" altLang="en-US" sz="2400" dirty="0" smtClean="0"/>
                        <a:t>改善細胞膜</a:t>
                      </a:r>
                      <a:endParaRPr lang="zh-TW" altLang="en-US" sz="2400" dirty="0"/>
                    </a:p>
                  </a:txBody>
                  <a:tcPr anchor="ctr"/>
                </a:tc>
                <a:tc>
                  <a:txBody>
                    <a:bodyPr/>
                    <a:lstStyle/>
                    <a:p>
                      <a:r>
                        <a:rPr lang="zh-TW" altLang="en-US" sz="2400" dirty="0" smtClean="0"/>
                        <a:t>保護細胞結構</a:t>
                      </a:r>
                      <a:endParaRPr lang="zh-TW" altLang="en-US" sz="2400" dirty="0"/>
                    </a:p>
                  </a:txBody>
                  <a:tcPr anchor="ctr"/>
                </a:tc>
              </a:tr>
              <a:tr h="602542">
                <a:tc>
                  <a:txBody>
                    <a:bodyPr/>
                    <a:lstStyle/>
                    <a:p>
                      <a:r>
                        <a:rPr lang="zh-TW" altLang="en-US" sz="2400" dirty="0" smtClean="0">
                          <a:solidFill>
                            <a:srgbClr val="FF0000"/>
                          </a:solidFill>
                        </a:rPr>
                        <a:t>凝血功能</a:t>
                      </a:r>
                      <a:endParaRPr lang="zh-TW" altLang="en-US" sz="2400" dirty="0">
                        <a:solidFill>
                          <a:srgbClr val="FF0000"/>
                        </a:solidFill>
                      </a:endParaRPr>
                    </a:p>
                  </a:txBody>
                  <a:tcPr anchor="ctr"/>
                </a:tc>
                <a:tc>
                  <a:txBody>
                    <a:bodyPr/>
                    <a:lstStyle/>
                    <a:p>
                      <a:r>
                        <a:rPr lang="zh-TW" altLang="en-US" sz="2400" dirty="0" smtClean="0">
                          <a:solidFill>
                            <a:srgbClr val="FF0000"/>
                          </a:solidFill>
                        </a:rPr>
                        <a:t>抑制</a:t>
                      </a:r>
                      <a:endParaRPr lang="zh-TW" altLang="en-US" sz="2400" dirty="0">
                        <a:solidFill>
                          <a:srgbClr val="FF0000"/>
                        </a:solidFill>
                      </a:endParaRPr>
                    </a:p>
                  </a:txBody>
                  <a:tcPr anchor="ctr"/>
                </a:tc>
                <a:tc>
                  <a:txBody>
                    <a:bodyPr/>
                    <a:lstStyle/>
                    <a:p>
                      <a:r>
                        <a:rPr lang="zh-TW" altLang="en-US" sz="2400" dirty="0" smtClean="0">
                          <a:solidFill>
                            <a:srgbClr val="FF0000"/>
                          </a:solidFill>
                        </a:rPr>
                        <a:t>促進</a:t>
                      </a:r>
                      <a:endParaRPr lang="zh-TW" altLang="en-US" sz="2400" dirty="0">
                        <a:solidFill>
                          <a:srgbClr val="FF0000"/>
                        </a:solidFill>
                      </a:endParaRPr>
                    </a:p>
                  </a:txBody>
                  <a:tcPr anchor="ctr"/>
                </a:tc>
              </a:tr>
              <a:tr h="602542">
                <a:tc>
                  <a:txBody>
                    <a:bodyPr/>
                    <a:lstStyle/>
                    <a:p>
                      <a:r>
                        <a:rPr lang="zh-TW" altLang="en-US" sz="2400" dirty="0" smtClean="0">
                          <a:solidFill>
                            <a:srgbClr val="FF0000"/>
                          </a:solidFill>
                        </a:rPr>
                        <a:t>免疫功能</a:t>
                      </a:r>
                      <a:endParaRPr lang="zh-TW" altLang="en-US" sz="2400" dirty="0">
                        <a:solidFill>
                          <a:srgbClr val="FF0000"/>
                        </a:solidFill>
                      </a:endParaRPr>
                    </a:p>
                  </a:txBody>
                  <a:tcPr anchor="ctr"/>
                </a:tc>
                <a:tc>
                  <a:txBody>
                    <a:bodyPr/>
                    <a:lstStyle/>
                    <a:p>
                      <a:r>
                        <a:rPr lang="zh-TW" altLang="en-US" sz="2400" dirty="0" smtClean="0">
                          <a:solidFill>
                            <a:srgbClr val="FF0000"/>
                          </a:solidFill>
                        </a:rPr>
                        <a:t>抑制不正常發炎</a:t>
                      </a:r>
                      <a:endParaRPr lang="zh-TW" altLang="en-US" sz="2400" dirty="0">
                        <a:solidFill>
                          <a:srgbClr val="FF0000"/>
                        </a:solidFill>
                      </a:endParaRPr>
                    </a:p>
                  </a:txBody>
                  <a:tcPr anchor="ctr"/>
                </a:tc>
                <a:tc>
                  <a:txBody>
                    <a:bodyPr/>
                    <a:lstStyle/>
                    <a:p>
                      <a:r>
                        <a:rPr lang="zh-TW" altLang="en-US" sz="2400" dirty="0" smtClean="0">
                          <a:solidFill>
                            <a:srgbClr val="FF0000"/>
                          </a:solidFill>
                        </a:rPr>
                        <a:t>促進</a:t>
                      </a:r>
                      <a:endParaRPr lang="zh-TW" altLang="en-US" sz="2400" dirty="0">
                        <a:solidFill>
                          <a:srgbClr val="FF0000"/>
                        </a:solidFill>
                      </a:endParaRPr>
                    </a:p>
                  </a:txBody>
                  <a:tcPr anchor="ctr"/>
                </a:tc>
              </a:tr>
              <a:tr h="602542">
                <a:tc rowSpan="3">
                  <a:txBody>
                    <a:bodyPr/>
                    <a:lstStyle/>
                    <a:p>
                      <a:r>
                        <a:rPr lang="zh-TW" altLang="en-US" sz="2400" dirty="0" smtClean="0"/>
                        <a:t>食物來源</a:t>
                      </a:r>
                      <a:endParaRPr lang="zh-TW" altLang="en-US" sz="2400" dirty="0"/>
                    </a:p>
                  </a:txBody>
                  <a:tcPr anchor="ctr"/>
                </a:tc>
                <a:tc>
                  <a:txBody>
                    <a:bodyPr/>
                    <a:lstStyle/>
                    <a:p>
                      <a:r>
                        <a:rPr lang="zh-TW" altLang="en-US" sz="2400" dirty="0" smtClean="0"/>
                        <a:t>少</a:t>
                      </a:r>
                      <a:endParaRPr lang="zh-TW" altLang="en-US" sz="2400" dirty="0"/>
                    </a:p>
                  </a:txBody>
                  <a:tcPr anchor="ctr"/>
                </a:tc>
                <a:tc>
                  <a:txBody>
                    <a:bodyPr/>
                    <a:lstStyle/>
                    <a:p>
                      <a:r>
                        <a:rPr lang="zh-TW" altLang="en-US" sz="2400" dirty="0" smtClean="0"/>
                        <a:t>多</a:t>
                      </a:r>
                      <a:endParaRPr lang="zh-TW" altLang="en-US" sz="2400" dirty="0"/>
                    </a:p>
                  </a:txBody>
                  <a:tcPr anchor="ctr"/>
                </a:tc>
              </a:tr>
              <a:tr h="1040006">
                <a:tc vMerge="1">
                  <a:txBody>
                    <a:bodyPr/>
                    <a:lstStyle/>
                    <a:p>
                      <a:endParaRPr lang="zh-TW" altLang="en-US" sz="2400" dirty="0"/>
                    </a:p>
                  </a:txBody>
                  <a:tcPr/>
                </a:tc>
                <a:tc>
                  <a:txBody>
                    <a:bodyPr/>
                    <a:lstStyle/>
                    <a:p>
                      <a:r>
                        <a:rPr lang="zh-TW" altLang="en-US" sz="2400" dirty="0" smtClean="0"/>
                        <a:t>沙丁魚、吳郭魚、鮭魚等深海魚類</a:t>
                      </a:r>
                      <a:endParaRPr lang="zh-TW" altLang="en-US" sz="2400" dirty="0"/>
                    </a:p>
                  </a:txBody>
                  <a:tcPr anchor="ctr"/>
                </a:tc>
                <a:tc>
                  <a:txBody>
                    <a:bodyPr/>
                    <a:lstStyle/>
                    <a:p>
                      <a:r>
                        <a:rPr lang="zh-TW" altLang="en-US" sz="2400" dirty="0" smtClean="0"/>
                        <a:t>避免過多攝取</a:t>
                      </a:r>
                      <a:endParaRPr lang="zh-TW" altLang="en-US" sz="2400" dirty="0"/>
                    </a:p>
                  </a:txBody>
                  <a:tcPr anchor="ctr"/>
                </a:tc>
              </a:tr>
              <a:tr h="602542">
                <a:tc vMerge="1">
                  <a:txBody>
                    <a:bodyPr/>
                    <a:lstStyle/>
                    <a:p>
                      <a:endParaRPr lang="zh-TW" altLang="en-US" sz="2400" dirty="0"/>
                    </a:p>
                  </a:txBody>
                  <a:tcPr/>
                </a:tc>
                <a:tc>
                  <a:txBody>
                    <a:bodyPr/>
                    <a:lstStyle/>
                    <a:p>
                      <a:r>
                        <a:rPr lang="zh-TW" altLang="en-US" sz="2400" dirty="0" smtClean="0"/>
                        <a:t>核桃、芥花油及</a:t>
                      </a:r>
                      <a:r>
                        <a:rPr lang="zh-TW" altLang="en-US" sz="2400" dirty="0" smtClean="0">
                          <a:solidFill>
                            <a:schemeClr val="bg1"/>
                          </a:solidFill>
                        </a:rPr>
                        <a:t>亞麻仁子</a:t>
                      </a:r>
                      <a:endParaRPr lang="zh-TW" altLang="en-US" sz="2400" dirty="0">
                        <a:solidFill>
                          <a:schemeClr val="bg1"/>
                        </a:solidFill>
                      </a:endParaRPr>
                    </a:p>
                  </a:txBody>
                  <a:tcPr anchor="ctr"/>
                </a:tc>
                <a:tc>
                  <a:txBody>
                    <a:bodyPr/>
                    <a:lstStyle/>
                    <a:p>
                      <a:endParaRPr lang="zh-TW" altLang="en-US" sz="2400" dirty="0"/>
                    </a:p>
                  </a:txBody>
                  <a:tcPr anchor="ctr"/>
                </a:tc>
              </a:tr>
            </a:tbl>
          </a:graphicData>
        </a:graphic>
      </p:graphicFrame>
    </p:spTree>
    <p:extLst>
      <p:ext uri="{BB962C8B-B14F-4D97-AF65-F5344CB8AC3E}">
        <p14:creationId xmlns:p14="http://schemas.microsoft.com/office/powerpoint/2010/main" val="17642680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必需脂肪酸</a:t>
            </a:r>
            <a:endParaRPr lang="zh-TW" altLang="en-US" dirty="0"/>
          </a:p>
        </p:txBody>
      </p:sp>
      <p:sp>
        <p:nvSpPr>
          <p:cNvPr id="3" name="內容版面配置區 2"/>
          <p:cNvSpPr>
            <a:spLocks noGrp="1"/>
          </p:cNvSpPr>
          <p:nvPr>
            <p:ph idx="1"/>
          </p:nvPr>
        </p:nvSpPr>
        <p:spPr/>
        <p:txBody>
          <a:bodyPr>
            <a:normAutofit/>
          </a:bodyPr>
          <a:lstStyle/>
          <a:p>
            <a:r>
              <a:rPr lang="en-US" altLang="zh-TW" dirty="0"/>
              <a:t>ω</a:t>
            </a:r>
            <a:r>
              <a:rPr lang="zh-TW" altLang="en-US" dirty="0"/>
              <a:t>－</a:t>
            </a:r>
            <a:r>
              <a:rPr lang="en-US" altLang="zh-TW" dirty="0"/>
              <a:t>3</a:t>
            </a:r>
            <a:r>
              <a:rPr lang="zh-TW" altLang="en-US" dirty="0"/>
              <a:t>脂肪酸具有抗發炎、抗凝血、使血壓降低、減少沮喪與情緒起伏的</a:t>
            </a:r>
            <a:r>
              <a:rPr lang="zh-TW" altLang="en-US" dirty="0" smtClean="0"/>
              <a:t>作用；</a:t>
            </a:r>
            <a:r>
              <a:rPr lang="en-US" altLang="zh-TW" dirty="0" smtClean="0"/>
              <a:t/>
            </a:r>
            <a:br>
              <a:rPr lang="en-US" altLang="zh-TW" dirty="0" smtClean="0"/>
            </a:br>
            <a:r>
              <a:rPr lang="en-US" altLang="zh-TW" dirty="0" smtClean="0"/>
              <a:t>ω</a:t>
            </a:r>
            <a:r>
              <a:rPr lang="zh-TW" altLang="en-US" dirty="0"/>
              <a:t>－</a:t>
            </a:r>
            <a:r>
              <a:rPr lang="en-US" altLang="zh-TW" dirty="0"/>
              <a:t>6</a:t>
            </a:r>
            <a:r>
              <a:rPr lang="zh-TW" altLang="en-US" dirty="0"/>
              <a:t>脂肪酸則剛好相反</a:t>
            </a:r>
            <a:r>
              <a:rPr lang="zh-TW" altLang="en-US" dirty="0" smtClean="0"/>
              <a:t>。</a:t>
            </a:r>
            <a:endParaRPr lang="en-US" altLang="zh-TW" dirty="0" smtClean="0"/>
          </a:p>
          <a:p>
            <a:r>
              <a:rPr lang="en-US" altLang="zh-TW" dirty="0" smtClean="0"/>
              <a:t>ω</a:t>
            </a:r>
            <a:r>
              <a:rPr lang="zh-TW" altLang="en-US" dirty="0"/>
              <a:t>－</a:t>
            </a:r>
            <a:r>
              <a:rPr lang="en-US" altLang="zh-TW" dirty="0"/>
              <a:t>6</a:t>
            </a:r>
            <a:r>
              <a:rPr lang="zh-TW" altLang="en-US" dirty="0"/>
              <a:t>和</a:t>
            </a:r>
            <a:r>
              <a:rPr lang="en-US" altLang="zh-TW" dirty="0"/>
              <a:t>ω</a:t>
            </a:r>
            <a:r>
              <a:rPr lang="zh-TW" altLang="en-US" dirty="0"/>
              <a:t>－</a:t>
            </a:r>
            <a:r>
              <a:rPr lang="en-US" altLang="zh-TW" dirty="0"/>
              <a:t>3</a:t>
            </a:r>
            <a:r>
              <a:rPr lang="zh-TW" altLang="en-US" dirty="0"/>
              <a:t>的</a:t>
            </a:r>
            <a:r>
              <a:rPr lang="zh-TW" altLang="en-US" dirty="0" smtClean="0"/>
              <a:t>比值</a:t>
            </a:r>
            <a:endParaRPr lang="en-US" altLang="zh-TW" dirty="0" smtClean="0"/>
          </a:p>
          <a:p>
            <a:pPr lvl="1"/>
            <a:r>
              <a:rPr lang="zh-TW" altLang="en-US" dirty="0" smtClean="0"/>
              <a:t>宜</a:t>
            </a:r>
            <a:r>
              <a:rPr lang="zh-TW" altLang="en-US" dirty="0"/>
              <a:t>維持在</a:t>
            </a:r>
            <a:r>
              <a:rPr lang="en-US" altLang="zh-TW" dirty="0"/>
              <a:t>1</a:t>
            </a:r>
            <a:r>
              <a:rPr lang="zh-TW" altLang="en-US" dirty="0"/>
              <a:t>～</a:t>
            </a:r>
            <a:r>
              <a:rPr lang="en-US" altLang="zh-TW" dirty="0"/>
              <a:t>4</a:t>
            </a:r>
            <a:r>
              <a:rPr lang="zh-TW" altLang="en-US" dirty="0"/>
              <a:t>：</a:t>
            </a:r>
            <a:r>
              <a:rPr lang="en-US" altLang="zh-TW" dirty="0"/>
              <a:t>1</a:t>
            </a:r>
            <a:r>
              <a:rPr lang="zh-TW" altLang="en-US" dirty="0"/>
              <a:t>間</a:t>
            </a:r>
            <a:r>
              <a:rPr lang="zh-TW" altLang="en-US" dirty="0" smtClean="0"/>
              <a:t>，</a:t>
            </a:r>
            <a:endParaRPr lang="en-US" altLang="zh-TW" dirty="0" smtClean="0"/>
          </a:p>
          <a:p>
            <a:pPr lvl="1"/>
            <a:r>
              <a:rPr lang="zh-TW" altLang="en-US" dirty="0" smtClean="0"/>
              <a:t>現代飲食</a:t>
            </a:r>
            <a:endParaRPr lang="en-US" altLang="zh-TW" dirty="0" smtClean="0"/>
          </a:p>
          <a:p>
            <a:pPr lvl="2"/>
            <a:r>
              <a:rPr lang="zh-TW" altLang="en-US" dirty="0" smtClean="0"/>
              <a:t>富</a:t>
            </a:r>
            <a:r>
              <a:rPr lang="zh-TW" altLang="en-US" dirty="0"/>
              <a:t>含</a:t>
            </a:r>
            <a:r>
              <a:rPr lang="en-US" altLang="zh-TW" dirty="0"/>
              <a:t>ω</a:t>
            </a:r>
            <a:r>
              <a:rPr lang="zh-TW" altLang="en-US" dirty="0"/>
              <a:t>－</a:t>
            </a:r>
            <a:r>
              <a:rPr lang="en-US" altLang="zh-TW" dirty="0"/>
              <a:t>6</a:t>
            </a:r>
            <a:r>
              <a:rPr lang="zh-TW" altLang="en-US" dirty="0"/>
              <a:t>脂肪酸脂</a:t>
            </a:r>
            <a:r>
              <a:rPr lang="zh-TW" altLang="en-US" dirty="0" smtClean="0"/>
              <a:t>，比值</a:t>
            </a:r>
            <a:r>
              <a:rPr lang="zh-TW" altLang="en-US" dirty="0"/>
              <a:t>高達</a:t>
            </a:r>
            <a:r>
              <a:rPr lang="en-US" altLang="zh-TW" dirty="0"/>
              <a:t>15</a:t>
            </a:r>
            <a:r>
              <a:rPr lang="zh-TW" altLang="en-US" dirty="0"/>
              <a:t>～</a:t>
            </a:r>
            <a:r>
              <a:rPr lang="en-US" altLang="zh-TW" dirty="0"/>
              <a:t>25</a:t>
            </a:r>
            <a:r>
              <a:rPr lang="zh-TW" altLang="en-US" dirty="0"/>
              <a:t>：</a:t>
            </a:r>
            <a:r>
              <a:rPr lang="en-US" altLang="zh-TW" dirty="0"/>
              <a:t>1</a:t>
            </a:r>
            <a:r>
              <a:rPr lang="zh-TW" altLang="en-US" dirty="0" smtClean="0"/>
              <a:t>，</a:t>
            </a:r>
            <a:endParaRPr lang="en-US" altLang="zh-TW" dirty="0" smtClean="0"/>
          </a:p>
          <a:p>
            <a:pPr lvl="2"/>
            <a:r>
              <a:rPr lang="zh-TW" altLang="en-US" dirty="0" smtClean="0"/>
              <a:t>導致</a:t>
            </a:r>
            <a:r>
              <a:rPr lang="zh-TW" altLang="en-US" dirty="0"/>
              <a:t>現代人常見各種發炎性疾病</a:t>
            </a:r>
          </a:p>
        </p:txBody>
      </p:sp>
    </p:spTree>
    <p:extLst>
      <p:ext uri="{BB962C8B-B14F-4D97-AF65-F5344CB8AC3E}">
        <p14:creationId xmlns:p14="http://schemas.microsoft.com/office/powerpoint/2010/main" val="15806263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反式脂肪酸</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a:t>反式脂肪（</a:t>
            </a:r>
            <a:r>
              <a:rPr lang="en-US" altLang="zh-TW" dirty="0"/>
              <a:t>Trans fats</a:t>
            </a:r>
            <a:r>
              <a:rPr lang="zh-TW" altLang="en-US" dirty="0" smtClean="0"/>
              <a:t>）</a:t>
            </a:r>
            <a:endParaRPr lang="en-US" altLang="zh-TW" dirty="0" smtClean="0"/>
          </a:p>
          <a:p>
            <a:pPr lvl="1"/>
            <a:r>
              <a:rPr lang="zh-TW" altLang="en-US" dirty="0" smtClean="0"/>
              <a:t>又</a:t>
            </a:r>
            <a:r>
              <a:rPr lang="zh-TW" altLang="en-US" dirty="0"/>
              <a:t>稱為反式脂肪酸、逆態脂肪酸，是一種</a:t>
            </a:r>
            <a:r>
              <a:rPr lang="zh-TW" altLang="en-US" dirty="0">
                <a:solidFill>
                  <a:srgbClr val="FF0000"/>
                </a:solidFill>
              </a:rPr>
              <a:t>不飽和</a:t>
            </a:r>
            <a:r>
              <a:rPr lang="zh-TW" altLang="en-US" dirty="0"/>
              <a:t>脂肪酸</a:t>
            </a:r>
            <a:r>
              <a:rPr lang="zh-TW" altLang="en-US" dirty="0" smtClean="0"/>
              <a:t>。</a:t>
            </a:r>
            <a:endParaRPr lang="en-US" altLang="zh-TW" dirty="0" smtClean="0"/>
          </a:p>
          <a:p>
            <a:r>
              <a:rPr lang="zh-TW" altLang="en-US" dirty="0" smtClean="0"/>
              <a:t>早期</a:t>
            </a:r>
            <a:r>
              <a:rPr lang="zh-TW" altLang="en-US" dirty="0"/>
              <a:t>使用油脂簡單分為</a:t>
            </a:r>
            <a:r>
              <a:rPr lang="zh-TW" altLang="en-US" dirty="0" smtClean="0"/>
              <a:t>：</a:t>
            </a:r>
            <a:endParaRPr lang="en-US" altLang="zh-TW" dirty="0" smtClean="0"/>
          </a:p>
          <a:p>
            <a:pPr lvl="1"/>
            <a:r>
              <a:rPr lang="zh-TW" altLang="en-US" dirty="0" smtClean="0"/>
              <a:t>動物</a:t>
            </a:r>
            <a:r>
              <a:rPr lang="zh-TW" altLang="en-US" dirty="0"/>
              <a:t>油脂含有較多的飽和脂肪酸，例如牛油、豬油等</a:t>
            </a:r>
            <a:r>
              <a:rPr lang="zh-TW" altLang="en-US" dirty="0" smtClean="0"/>
              <a:t>，</a:t>
            </a:r>
            <a:endParaRPr lang="en-US" altLang="zh-TW" dirty="0" smtClean="0"/>
          </a:p>
          <a:p>
            <a:pPr lvl="1"/>
            <a:r>
              <a:rPr lang="zh-TW" altLang="en-US" dirty="0" smtClean="0"/>
              <a:t>植物</a:t>
            </a:r>
            <a:r>
              <a:rPr lang="zh-TW" altLang="en-US" dirty="0"/>
              <a:t>油脂則含有較多的不飽和脂肪酸</a:t>
            </a:r>
            <a:r>
              <a:rPr lang="zh-TW" altLang="en-US" dirty="0" smtClean="0"/>
              <a:t>。</a:t>
            </a:r>
            <a:endParaRPr lang="en-US" altLang="zh-TW" dirty="0" smtClean="0"/>
          </a:p>
          <a:p>
            <a:pPr lvl="1"/>
            <a:r>
              <a:rPr lang="zh-TW" altLang="en-US" dirty="0" smtClean="0"/>
              <a:t>後來</a:t>
            </a:r>
            <a:r>
              <a:rPr lang="zh-TW" altLang="en-US" dirty="0"/>
              <a:t>發現食用過多的動物油脂會造成體內膽固醇升高等不良影響，因此開始使用較多植物油脂。 </a:t>
            </a:r>
          </a:p>
          <a:p>
            <a:endParaRPr lang="zh-TW" altLang="en-US" dirty="0"/>
          </a:p>
        </p:txBody>
      </p:sp>
    </p:spTree>
    <p:extLst>
      <p:ext uri="{BB962C8B-B14F-4D97-AF65-F5344CB8AC3E}">
        <p14:creationId xmlns:p14="http://schemas.microsoft.com/office/powerpoint/2010/main" val="1890684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671" t="13456" r="12947" b="5553"/>
          <a:stretch/>
        </p:blipFill>
        <p:spPr bwMode="auto">
          <a:xfrm>
            <a:off x="0" y="1484784"/>
            <a:ext cx="9144000" cy="5373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p:txBody>
          <a:bodyPr/>
          <a:lstStyle/>
          <a:p>
            <a:r>
              <a:rPr lang="en-US" altLang="zh-TW" dirty="0" smtClean="0"/>
              <a:t>Pomelo Chen, #</a:t>
            </a:r>
            <a:r>
              <a:rPr lang="zh-TW" altLang="en-US" dirty="0" smtClean="0"/>
              <a:t>柚醫師</a:t>
            </a:r>
            <a:endParaRPr lang="zh-TW" altLang="en-US" dirty="0"/>
          </a:p>
        </p:txBody>
      </p:sp>
    </p:spTree>
    <p:extLst>
      <p:ext uri="{BB962C8B-B14F-4D97-AF65-F5344CB8AC3E}">
        <p14:creationId xmlns:p14="http://schemas.microsoft.com/office/powerpoint/2010/main" val="4848784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反式脂肪酸</a:t>
            </a:r>
            <a:endParaRPr lang="zh-TW" altLang="en-US" dirty="0"/>
          </a:p>
        </p:txBody>
      </p:sp>
      <p:sp>
        <p:nvSpPr>
          <p:cNvPr id="3" name="內容版面配置區 2"/>
          <p:cNvSpPr>
            <a:spLocks noGrp="1"/>
          </p:cNvSpPr>
          <p:nvPr>
            <p:ph idx="1"/>
          </p:nvPr>
        </p:nvSpPr>
        <p:spPr/>
        <p:txBody>
          <a:bodyPr>
            <a:normAutofit/>
          </a:bodyPr>
          <a:lstStyle/>
          <a:p>
            <a:r>
              <a:rPr lang="zh-TW" altLang="en-US" dirty="0"/>
              <a:t>反式脂肪來源有天然、人工。</a:t>
            </a:r>
          </a:p>
          <a:p>
            <a:r>
              <a:rPr lang="zh-TW" altLang="en-US" dirty="0"/>
              <a:t>天然</a:t>
            </a:r>
            <a:r>
              <a:rPr lang="zh-TW" altLang="en-US" dirty="0" smtClean="0"/>
              <a:t>：</a:t>
            </a:r>
            <a:endParaRPr lang="en-US" altLang="zh-TW" dirty="0" smtClean="0"/>
          </a:p>
          <a:p>
            <a:pPr lvl="1"/>
            <a:r>
              <a:rPr lang="zh-TW" altLang="en-US" dirty="0" smtClean="0"/>
              <a:t>存在</a:t>
            </a:r>
            <a:r>
              <a:rPr lang="zh-TW" altLang="en-US" dirty="0"/>
              <a:t>牛隻等反芻動物中的脂肪和乳汁裡頭</a:t>
            </a:r>
            <a:r>
              <a:rPr lang="zh-TW" altLang="en-US" dirty="0" smtClean="0"/>
              <a:t>，</a:t>
            </a:r>
            <a:endParaRPr lang="en-US" altLang="zh-TW" dirty="0" smtClean="0"/>
          </a:p>
          <a:p>
            <a:pPr lvl="1"/>
            <a:r>
              <a:rPr lang="zh-TW" altLang="en-US" dirty="0" smtClean="0"/>
              <a:t>例如</a:t>
            </a:r>
            <a:r>
              <a:rPr lang="zh-TW" altLang="en-US" dirty="0"/>
              <a:t>共軛亞</a:t>
            </a:r>
            <a:r>
              <a:rPr lang="zh-TW" altLang="en-US" dirty="0" smtClean="0"/>
              <a:t>油酸</a:t>
            </a:r>
            <a:endParaRPr lang="en-US" altLang="zh-TW" dirty="0" smtClean="0"/>
          </a:p>
          <a:p>
            <a:pPr lvl="2"/>
            <a:r>
              <a:rPr lang="zh-TW" altLang="en-US" dirty="0" smtClean="0"/>
              <a:t>這</a:t>
            </a:r>
            <a:r>
              <a:rPr lang="zh-TW" altLang="en-US" dirty="0"/>
              <a:t>類脂肪長鏈分子裡所含的反式脂肪酸連結在營養管理分類上並不歸類對人體有害的反式脂肪</a:t>
            </a:r>
            <a:r>
              <a:rPr lang="zh-TW" altLang="en-US" dirty="0" smtClean="0"/>
              <a:t>，而是</a:t>
            </a:r>
            <a:r>
              <a:rPr lang="zh-TW" altLang="en-US" dirty="0"/>
              <a:t>歸類於飽和脂肪</a:t>
            </a:r>
            <a:r>
              <a:rPr lang="zh-TW" altLang="en-US" dirty="0" smtClean="0"/>
              <a:t>。</a:t>
            </a:r>
            <a:endParaRPr lang="en-US" altLang="zh-TW" dirty="0" smtClean="0"/>
          </a:p>
          <a:p>
            <a:pPr lvl="2"/>
            <a:r>
              <a:rPr lang="zh-TW" altLang="en-US" dirty="0" smtClean="0"/>
              <a:t>在</a:t>
            </a:r>
            <a:r>
              <a:rPr lang="zh-TW" altLang="en-US" dirty="0"/>
              <a:t>需要在產品上標示反式脂肪含量的地區或是國家，例如美國，此成份標示僅包含人工處理所產生的反式脂肪</a:t>
            </a:r>
            <a:r>
              <a:rPr lang="zh-TW" altLang="en-US" dirty="0" smtClean="0"/>
              <a:t>。</a:t>
            </a:r>
            <a:endParaRPr lang="zh-TW" altLang="en-US" dirty="0"/>
          </a:p>
        </p:txBody>
      </p:sp>
    </p:spTree>
    <p:extLst>
      <p:ext uri="{BB962C8B-B14F-4D97-AF65-F5344CB8AC3E}">
        <p14:creationId xmlns:p14="http://schemas.microsoft.com/office/powerpoint/2010/main" val="31689939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反式脂肪酸</a:t>
            </a:r>
            <a:endParaRPr lang="zh-TW" altLang="en-US" dirty="0"/>
          </a:p>
        </p:txBody>
      </p:sp>
      <p:sp>
        <p:nvSpPr>
          <p:cNvPr id="3" name="內容版面配置區 2"/>
          <p:cNvSpPr>
            <a:spLocks noGrp="1"/>
          </p:cNvSpPr>
          <p:nvPr>
            <p:ph idx="1"/>
          </p:nvPr>
        </p:nvSpPr>
        <p:spPr/>
        <p:txBody>
          <a:bodyPr/>
          <a:lstStyle/>
          <a:p>
            <a:r>
              <a:rPr lang="zh-TW" altLang="en-US" dirty="0"/>
              <a:t>反式</a:t>
            </a:r>
            <a:r>
              <a:rPr lang="zh-TW" altLang="en-US" dirty="0" smtClean="0"/>
              <a:t>脂肪對人體影響</a:t>
            </a:r>
            <a:endParaRPr lang="en-US" altLang="zh-TW" dirty="0" smtClean="0"/>
          </a:p>
          <a:p>
            <a:pPr lvl="1"/>
            <a:r>
              <a:rPr lang="zh-TW" altLang="en-US" dirty="0" smtClean="0"/>
              <a:t>進入</a:t>
            </a:r>
            <a:r>
              <a:rPr lang="zh-TW" altLang="en-US" dirty="0"/>
              <a:t>人體後無法正常</a:t>
            </a:r>
            <a:r>
              <a:rPr lang="zh-TW" altLang="en-US" dirty="0" smtClean="0"/>
              <a:t>代謝</a:t>
            </a:r>
            <a:endParaRPr lang="en-US" altLang="zh-TW" dirty="0" smtClean="0"/>
          </a:p>
          <a:p>
            <a:pPr lvl="1"/>
            <a:r>
              <a:rPr lang="zh-TW" altLang="en-US" dirty="0" smtClean="0"/>
              <a:t>干擾</a:t>
            </a:r>
            <a:r>
              <a:rPr lang="zh-TW" altLang="en-US" dirty="0"/>
              <a:t>免疫</a:t>
            </a:r>
            <a:r>
              <a:rPr lang="zh-TW" altLang="en-US" dirty="0" smtClean="0"/>
              <a:t>系統</a:t>
            </a:r>
            <a:r>
              <a:rPr lang="en-US" altLang="zh-TW" dirty="0" smtClean="0">
                <a:sym typeface="Wingdings" panose="05000000000000000000" pitchFamily="2" charset="2"/>
              </a:rPr>
              <a:t></a:t>
            </a:r>
            <a:r>
              <a:rPr lang="zh-TW" altLang="en-US" dirty="0" smtClean="0">
                <a:sym typeface="Wingdings" panose="05000000000000000000" pitchFamily="2" charset="2"/>
              </a:rPr>
              <a:t> </a:t>
            </a:r>
            <a:r>
              <a:rPr lang="zh-TW" altLang="en-US" dirty="0" smtClean="0"/>
              <a:t>造成過敏</a:t>
            </a:r>
            <a:endParaRPr lang="en-US" altLang="zh-TW" dirty="0" smtClean="0"/>
          </a:p>
          <a:p>
            <a:pPr lvl="1"/>
            <a:r>
              <a:rPr lang="zh-TW" altLang="en-US" dirty="0" smtClean="0"/>
              <a:t>增加</a:t>
            </a:r>
            <a:r>
              <a:rPr lang="zh-TW" altLang="en-US" dirty="0"/>
              <a:t>壞</a:t>
            </a:r>
            <a:r>
              <a:rPr lang="zh-TW" altLang="en-US" dirty="0" smtClean="0"/>
              <a:t>膽固醇</a:t>
            </a:r>
            <a:endParaRPr lang="en-US" altLang="zh-TW" dirty="0" smtClean="0"/>
          </a:p>
          <a:p>
            <a:r>
              <a:rPr lang="zh-TW" altLang="en-US" dirty="0"/>
              <a:t>有</a:t>
            </a:r>
            <a:r>
              <a:rPr lang="zh-TW" altLang="en-US" dirty="0" smtClean="0"/>
              <a:t>研究</a:t>
            </a:r>
            <a:r>
              <a:rPr lang="zh-TW" altLang="en-US" dirty="0"/>
              <a:t>指出每天只要攝取少量</a:t>
            </a:r>
            <a:r>
              <a:rPr lang="en-US" altLang="zh-TW" dirty="0"/>
              <a:t>(4~5g)</a:t>
            </a:r>
            <a:r>
              <a:rPr lang="zh-TW" altLang="en-US" dirty="0"/>
              <a:t>的反式脂肪，就足以使血液中膽固醇升高，增加</a:t>
            </a:r>
            <a:r>
              <a:rPr lang="en-US" altLang="zh-TW" dirty="0"/>
              <a:t>23%</a:t>
            </a:r>
            <a:r>
              <a:rPr lang="zh-TW" altLang="en-US" dirty="0"/>
              <a:t>罹患心血管疾病的風險。</a:t>
            </a:r>
          </a:p>
        </p:txBody>
      </p:sp>
    </p:spTree>
    <p:extLst>
      <p:ext uri="{BB962C8B-B14F-4D97-AF65-F5344CB8AC3E}">
        <p14:creationId xmlns:p14="http://schemas.microsoft.com/office/powerpoint/2010/main" val="21917872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高血脂病人飲食</a:t>
            </a:r>
            <a:r>
              <a:rPr lang="zh-TW" altLang="en-US" dirty="0" smtClean="0"/>
              <a:t>建議</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飲食</a:t>
            </a:r>
            <a:r>
              <a:rPr lang="zh-TW" altLang="en-US" dirty="0"/>
              <a:t>中膽固醇應少於</a:t>
            </a:r>
            <a:r>
              <a:rPr lang="en-US" altLang="zh-TW" dirty="0"/>
              <a:t>200 </a:t>
            </a:r>
            <a:r>
              <a:rPr lang="en-US" altLang="zh-TW" dirty="0" smtClean="0"/>
              <a:t>mg/dl</a:t>
            </a:r>
            <a:endParaRPr lang="en-US" altLang="zh-TW" dirty="0"/>
          </a:p>
          <a:p>
            <a:r>
              <a:rPr lang="zh-TW" altLang="en-US" dirty="0" smtClean="0"/>
              <a:t>反</a:t>
            </a:r>
            <a:r>
              <a:rPr lang="zh-TW" altLang="en-US" dirty="0"/>
              <a:t>式脂肪盡量沒有</a:t>
            </a:r>
          </a:p>
          <a:p>
            <a:r>
              <a:rPr lang="zh-TW" altLang="en-US" dirty="0"/>
              <a:t>飽和脂肪酸攝取應少於</a:t>
            </a:r>
            <a:r>
              <a:rPr lang="en-US" altLang="zh-TW" dirty="0"/>
              <a:t>7%</a:t>
            </a:r>
            <a:r>
              <a:rPr lang="zh-TW" altLang="en-US" dirty="0"/>
              <a:t>總熱量</a:t>
            </a:r>
          </a:p>
          <a:p>
            <a:r>
              <a:rPr lang="zh-TW" altLang="en-US" dirty="0" smtClean="0"/>
              <a:t>單元</a:t>
            </a:r>
            <a:r>
              <a:rPr lang="zh-TW" altLang="en-US" dirty="0"/>
              <a:t>不飽和脂肪酸與醣類佔</a:t>
            </a:r>
            <a:r>
              <a:rPr lang="en-US" altLang="zh-TW" dirty="0"/>
              <a:t>60-70</a:t>
            </a:r>
            <a:r>
              <a:rPr lang="zh-TW" altLang="en-US" dirty="0"/>
              <a:t>％總熱量</a:t>
            </a:r>
          </a:p>
          <a:p>
            <a:r>
              <a:rPr lang="zh-TW" altLang="en-US" dirty="0"/>
              <a:t>多元不飽和脂肪酸應控制於不超過</a:t>
            </a:r>
            <a:r>
              <a:rPr lang="en-US" altLang="zh-TW" dirty="0"/>
              <a:t>10</a:t>
            </a:r>
            <a:r>
              <a:rPr lang="zh-TW" altLang="en-US" dirty="0"/>
              <a:t>％總熱量</a:t>
            </a:r>
          </a:p>
          <a:p>
            <a:r>
              <a:rPr lang="zh-TW" altLang="en-US" dirty="0" smtClean="0"/>
              <a:t>每日</a:t>
            </a:r>
            <a:r>
              <a:rPr lang="zh-TW" altLang="en-US" dirty="0"/>
              <a:t>添加植物固醇</a:t>
            </a:r>
            <a:r>
              <a:rPr lang="en-US" altLang="zh-TW" dirty="0"/>
              <a:t>2-3</a:t>
            </a:r>
            <a:r>
              <a:rPr lang="zh-TW" altLang="en-US" dirty="0"/>
              <a:t>公克，有助於降低</a:t>
            </a:r>
            <a:r>
              <a:rPr lang="zh-TW" altLang="en-US" dirty="0" smtClean="0"/>
              <a:t>膽固醇</a:t>
            </a:r>
            <a:endParaRPr lang="zh-TW" altLang="en-US" dirty="0"/>
          </a:p>
        </p:txBody>
      </p:sp>
    </p:spTree>
    <p:extLst>
      <p:ext uri="{BB962C8B-B14F-4D97-AF65-F5344CB8AC3E}">
        <p14:creationId xmlns:p14="http://schemas.microsoft.com/office/powerpoint/2010/main" val="14249858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好油</a:t>
            </a:r>
            <a:r>
              <a:rPr lang="en-US" altLang="zh-TW" dirty="0" smtClean="0"/>
              <a:t>or</a:t>
            </a:r>
            <a:r>
              <a:rPr lang="zh-TW" altLang="en-US" dirty="0" smtClean="0"/>
              <a:t>壞油？</a:t>
            </a:r>
            <a:endParaRPr lang="zh-TW" altLang="en-US" dirty="0"/>
          </a:p>
        </p:txBody>
      </p:sp>
      <p:sp>
        <p:nvSpPr>
          <p:cNvPr id="3" name="內容版面配置區 2"/>
          <p:cNvSpPr>
            <a:spLocks noGrp="1"/>
          </p:cNvSpPr>
          <p:nvPr>
            <p:ph idx="1"/>
          </p:nvPr>
        </p:nvSpPr>
        <p:spPr/>
        <p:txBody>
          <a:bodyPr>
            <a:normAutofit/>
          </a:bodyPr>
          <a:lstStyle/>
          <a:p>
            <a:r>
              <a:rPr lang="zh-TW" altLang="en-US" dirty="0" smtClean="0"/>
              <a:t>由</a:t>
            </a:r>
            <a:r>
              <a:rPr lang="zh-TW" altLang="en-US" dirty="0"/>
              <a:t>下面四點來評估：</a:t>
            </a:r>
          </a:p>
          <a:p>
            <a:pPr marL="971550" lvl="1" indent="-514350">
              <a:buFont typeface="+mj-lt"/>
              <a:buAutoNum type="arabicPeriod"/>
            </a:pPr>
            <a:r>
              <a:rPr lang="zh-TW" altLang="en-US" dirty="0" smtClean="0"/>
              <a:t>是否</a:t>
            </a:r>
            <a:r>
              <a:rPr lang="zh-TW" altLang="en-US" dirty="0"/>
              <a:t>含有必需</a:t>
            </a:r>
            <a:r>
              <a:rPr lang="zh-TW" altLang="en-US" dirty="0" smtClean="0"/>
              <a:t>脂肪酸？</a:t>
            </a:r>
            <a:endParaRPr lang="zh-TW" altLang="en-US" dirty="0"/>
          </a:p>
          <a:p>
            <a:pPr marL="971550" lvl="1" indent="-514350">
              <a:buFont typeface="+mj-lt"/>
              <a:buAutoNum type="arabicPeriod"/>
            </a:pPr>
            <a:r>
              <a:rPr lang="zh-TW" altLang="en-US" dirty="0" smtClean="0"/>
              <a:t>它</a:t>
            </a:r>
            <a:r>
              <a:rPr lang="zh-TW" altLang="en-US" dirty="0"/>
              <a:t>是否含有有益腦、心、血管健康及抗發炎作用</a:t>
            </a:r>
            <a:r>
              <a:rPr lang="zh-TW" altLang="en-US" dirty="0" smtClean="0"/>
              <a:t>的</a:t>
            </a:r>
            <a:r>
              <a:rPr lang="en-US" altLang="zh-TW" dirty="0" smtClean="0"/>
              <a:t>ω</a:t>
            </a:r>
            <a:r>
              <a:rPr lang="zh-TW" altLang="en-US" dirty="0"/>
              <a:t>－</a:t>
            </a:r>
            <a:r>
              <a:rPr lang="en-US" altLang="zh-TW" dirty="0"/>
              <a:t>3</a:t>
            </a:r>
            <a:r>
              <a:rPr lang="zh-TW" altLang="en-US" dirty="0"/>
              <a:t>脂肪酸？</a:t>
            </a:r>
          </a:p>
          <a:p>
            <a:pPr marL="971550" lvl="1" indent="-514350">
              <a:buFont typeface="+mj-lt"/>
              <a:buAutoNum type="arabicPeriod"/>
            </a:pPr>
            <a:r>
              <a:rPr lang="zh-TW" altLang="en-US" dirty="0" smtClean="0"/>
              <a:t>此</a:t>
            </a:r>
            <a:r>
              <a:rPr lang="zh-TW" altLang="en-US" dirty="0"/>
              <a:t>油脂富含的是飽和脂肪酸還是不飽和脂肪酸？</a:t>
            </a:r>
          </a:p>
          <a:p>
            <a:pPr marL="971550" lvl="1" indent="-514350">
              <a:buFont typeface="+mj-lt"/>
              <a:buAutoNum type="arabicPeriod"/>
            </a:pPr>
            <a:r>
              <a:rPr lang="zh-TW" altLang="en-US" dirty="0" smtClean="0"/>
              <a:t>油脂</a:t>
            </a:r>
            <a:r>
              <a:rPr lang="zh-TW" altLang="en-US" dirty="0"/>
              <a:t>中的其他附帶營養素與健康</a:t>
            </a:r>
            <a:r>
              <a:rPr lang="zh-TW" altLang="en-US" dirty="0" smtClean="0"/>
              <a:t>效益？</a:t>
            </a:r>
            <a:endParaRPr lang="zh-TW" altLang="en-US" dirty="0"/>
          </a:p>
          <a:p>
            <a:pPr lvl="2"/>
            <a:r>
              <a:rPr lang="zh-TW" altLang="en-US" dirty="0" smtClean="0"/>
              <a:t>伴隨</a:t>
            </a:r>
            <a:r>
              <a:rPr lang="zh-TW" altLang="en-US" dirty="0"/>
              <a:t>油脂存在的維生素</a:t>
            </a:r>
            <a:r>
              <a:rPr lang="en-US" altLang="zh-TW" dirty="0" smtClean="0"/>
              <a:t>ADEK</a:t>
            </a:r>
            <a:endParaRPr lang="en-US" altLang="zh-TW" dirty="0"/>
          </a:p>
          <a:p>
            <a:pPr lvl="2"/>
            <a:r>
              <a:rPr lang="zh-TW" altLang="en-US" dirty="0" smtClean="0"/>
              <a:t>存在</a:t>
            </a:r>
            <a:r>
              <a:rPr lang="zh-TW" altLang="en-US" dirty="0"/>
              <a:t>冷壓、未精製植物油中的植化素（如橄欖多酚）和礦物質等營養素。</a:t>
            </a:r>
          </a:p>
        </p:txBody>
      </p:sp>
      <p:sp>
        <p:nvSpPr>
          <p:cNvPr id="4" name="矩形 3"/>
          <p:cNvSpPr/>
          <p:nvPr/>
        </p:nvSpPr>
        <p:spPr>
          <a:xfrm>
            <a:off x="3923928" y="6488668"/>
            <a:ext cx="2134623" cy="369332"/>
          </a:xfrm>
          <a:prstGeom prst="rect">
            <a:avLst/>
          </a:prstGeom>
        </p:spPr>
        <p:txBody>
          <a:bodyPr wrap="none">
            <a:spAutoFit/>
          </a:bodyPr>
          <a:lstStyle/>
          <a:p>
            <a:r>
              <a:rPr lang="en-US" altLang="zh-TW" dirty="0"/>
              <a:t>Stella </a:t>
            </a:r>
            <a:r>
              <a:rPr lang="zh-TW" altLang="en-US" dirty="0"/>
              <a:t>的生活營養學</a:t>
            </a:r>
          </a:p>
        </p:txBody>
      </p:sp>
    </p:spTree>
    <p:extLst>
      <p:ext uri="{BB962C8B-B14F-4D97-AF65-F5344CB8AC3E}">
        <p14:creationId xmlns:p14="http://schemas.microsoft.com/office/powerpoint/2010/main" val="15705834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優質油脂來源</a:t>
            </a:r>
            <a:endParaRPr lang="zh-TW" alt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98483" y="1600200"/>
            <a:ext cx="718503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67325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4036"/>
          <a:stretch/>
        </p:blipFill>
        <p:spPr bwMode="auto">
          <a:xfrm>
            <a:off x="35614" y="1"/>
            <a:ext cx="909980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圓角矩形 2"/>
          <p:cNvSpPr/>
          <p:nvPr/>
        </p:nvSpPr>
        <p:spPr>
          <a:xfrm>
            <a:off x="7380312" y="2348880"/>
            <a:ext cx="1763688" cy="864096"/>
          </a:xfrm>
          <a:prstGeom prst="roundRect">
            <a:avLst/>
          </a:prstGeom>
          <a:noFill/>
          <a:ln w="3810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1275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人體脂肪的分布</a:t>
            </a:r>
            <a:endParaRPr lang="zh-TW" altLang="en-US" dirty="0"/>
          </a:p>
        </p:txBody>
      </p:sp>
      <p:sp>
        <p:nvSpPr>
          <p:cNvPr id="3" name="內容版面配置區 2"/>
          <p:cNvSpPr>
            <a:spLocks noGrp="1"/>
          </p:cNvSpPr>
          <p:nvPr>
            <p:ph idx="1"/>
          </p:nvPr>
        </p:nvSpPr>
        <p:spPr/>
        <p:txBody>
          <a:bodyPr/>
          <a:lstStyle/>
          <a:p>
            <a:r>
              <a:rPr lang="zh-TW" altLang="en-US" dirty="0"/>
              <a:t>血脂肪</a:t>
            </a:r>
          </a:p>
          <a:p>
            <a:r>
              <a:rPr lang="zh-TW" altLang="en-US" dirty="0"/>
              <a:t>內臟脂肪</a:t>
            </a:r>
            <a:endParaRPr lang="en-US" altLang="zh-TW" dirty="0"/>
          </a:p>
          <a:p>
            <a:r>
              <a:rPr lang="zh-TW" altLang="en-US" dirty="0" smtClean="0"/>
              <a:t>皮下脂肪</a:t>
            </a:r>
            <a:endParaRPr lang="en-US" altLang="zh-TW" dirty="0" smtClean="0"/>
          </a:p>
        </p:txBody>
      </p:sp>
    </p:spTree>
    <p:extLst>
      <p:ext uri="{BB962C8B-B14F-4D97-AF65-F5344CB8AC3E}">
        <p14:creationId xmlns:p14="http://schemas.microsoft.com/office/powerpoint/2010/main" val="25449901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血脂肪</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926901984"/>
              </p:ext>
            </p:extLst>
          </p:nvPr>
        </p:nvGraphicFramePr>
        <p:xfrm>
          <a:off x="0" y="1484785"/>
          <a:ext cx="9144000" cy="4392487"/>
        </p:xfrm>
        <a:graphic>
          <a:graphicData uri="http://schemas.openxmlformats.org/drawingml/2006/table">
            <a:tbl>
              <a:tblPr firstRow="1" bandRow="1">
                <a:tableStyleId>{5C22544A-7EE6-4342-B048-85BDC9FD1C3A}</a:tableStyleId>
              </a:tblPr>
              <a:tblGrid>
                <a:gridCol w="2286000"/>
                <a:gridCol w="2286000"/>
                <a:gridCol w="2286000"/>
                <a:gridCol w="2286000"/>
              </a:tblGrid>
              <a:tr h="757325">
                <a:tc>
                  <a:txBody>
                    <a:bodyPr/>
                    <a:lstStyle/>
                    <a:p>
                      <a:pPr algn="ctr"/>
                      <a:r>
                        <a:rPr lang="zh-TW" altLang="en-US" sz="2800" b="1" dirty="0">
                          <a:solidFill>
                            <a:srgbClr val="002060"/>
                          </a:solidFill>
                          <a:latin typeface="標楷體" panose="03000509000000000000" pitchFamily="65" charset="-120"/>
                          <a:ea typeface="標楷體" panose="03000509000000000000" pitchFamily="65" charset="-120"/>
                        </a:rPr>
                        <a:t>項目</a:t>
                      </a:r>
                    </a:p>
                  </a:txBody>
                  <a:tcPr anchor="ctr"/>
                </a:tc>
                <a:tc>
                  <a:txBody>
                    <a:bodyPr/>
                    <a:lstStyle/>
                    <a:p>
                      <a:pPr algn="ctr"/>
                      <a:r>
                        <a:rPr lang="zh-TW" altLang="en-US" sz="2800" b="1" dirty="0" smtClean="0">
                          <a:solidFill>
                            <a:srgbClr val="002060"/>
                          </a:solidFill>
                          <a:latin typeface="標楷體" panose="03000509000000000000" pitchFamily="65" charset="-120"/>
                          <a:ea typeface="標楷體" panose="03000509000000000000" pitchFamily="65" charset="-120"/>
                        </a:rPr>
                        <a:t>理想</a:t>
                      </a:r>
                      <a:r>
                        <a:rPr lang="en-US" altLang="zh-TW" sz="2800" b="1" dirty="0" smtClean="0">
                          <a:solidFill>
                            <a:srgbClr val="002060"/>
                          </a:solidFill>
                          <a:latin typeface="標楷體" panose="03000509000000000000" pitchFamily="65" charset="-120"/>
                          <a:ea typeface="標楷體" panose="03000509000000000000" pitchFamily="65" charset="-120"/>
                        </a:rPr>
                        <a:t>(</a:t>
                      </a:r>
                      <a:r>
                        <a:rPr lang="zh-TW" altLang="en-US" sz="2800" b="1" dirty="0" smtClean="0">
                          <a:solidFill>
                            <a:srgbClr val="002060"/>
                          </a:solidFill>
                          <a:latin typeface="標楷體" panose="03000509000000000000" pitchFamily="65" charset="-120"/>
                          <a:ea typeface="標楷體" panose="03000509000000000000" pitchFamily="65" charset="-120"/>
                        </a:rPr>
                        <a:t>高風險</a:t>
                      </a:r>
                      <a:r>
                        <a:rPr lang="en-US" altLang="zh-TW" sz="2800" b="1" dirty="0" smtClean="0">
                          <a:solidFill>
                            <a:srgbClr val="002060"/>
                          </a:solidFill>
                          <a:latin typeface="標楷體" panose="03000509000000000000" pitchFamily="65" charset="-120"/>
                          <a:ea typeface="標楷體" panose="03000509000000000000" pitchFamily="65" charset="-120"/>
                        </a:rPr>
                        <a:t>)</a:t>
                      </a:r>
                      <a:endParaRPr lang="zh-TW" altLang="en-US" sz="2800" b="1" dirty="0">
                        <a:solidFill>
                          <a:srgbClr val="002060"/>
                        </a:solidFill>
                        <a:latin typeface="標楷體" panose="03000509000000000000" pitchFamily="65" charset="-120"/>
                        <a:ea typeface="標楷體" panose="03000509000000000000" pitchFamily="65" charset="-120"/>
                      </a:endParaRPr>
                    </a:p>
                  </a:txBody>
                  <a:tcPr anchor="ctr"/>
                </a:tc>
                <a:tc>
                  <a:txBody>
                    <a:bodyPr/>
                    <a:lstStyle/>
                    <a:p>
                      <a:pPr algn="ctr"/>
                      <a:r>
                        <a:rPr lang="zh-TW" altLang="en-US" sz="2800" b="1" dirty="0" smtClean="0">
                          <a:solidFill>
                            <a:srgbClr val="002060"/>
                          </a:solidFill>
                          <a:latin typeface="標楷體" panose="03000509000000000000" pitchFamily="65" charset="-120"/>
                          <a:ea typeface="標楷體" panose="03000509000000000000" pitchFamily="65" charset="-120"/>
                        </a:rPr>
                        <a:t>中風險</a:t>
                      </a:r>
                      <a:endParaRPr lang="zh-TW" altLang="en-US" sz="2800" b="1" dirty="0">
                        <a:solidFill>
                          <a:srgbClr val="002060"/>
                        </a:solidFill>
                        <a:latin typeface="標楷體" panose="03000509000000000000" pitchFamily="65" charset="-120"/>
                        <a:ea typeface="標楷體" panose="03000509000000000000" pitchFamily="65" charset="-120"/>
                      </a:endParaRPr>
                    </a:p>
                  </a:txBody>
                  <a:tcPr anchor="ctr"/>
                </a:tc>
                <a:tc>
                  <a:txBody>
                    <a:bodyPr/>
                    <a:lstStyle/>
                    <a:p>
                      <a:pPr algn="ctr"/>
                      <a:r>
                        <a:rPr lang="zh-TW" altLang="en-US" sz="2800" b="1" dirty="0" smtClean="0">
                          <a:solidFill>
                            <a:srgbClr val="002060"/>
                          </a:solidFill>
                          <a:latin typeface="標楷體" panose="03000509000000000000" pitchFamily="65" charset="-120"/>
                          <a:ea typeface="標楷體" panose="03000509000000000000" pitchFamily="65" charset="-120"/>
                        </a:rPr>
                        <a:t>低風險</a:t>
                      </a:r>
                      <a:endParaRPr lang="zh-TW" altLang="en-US" sz="2800" b="1" dirty="0">
                        <a:solidFill>
                          <a:srgbClr val="002060"/>
                        </a:solidFill>
                        <a:latin typeface="標楷體" panose="03000509000000000000" pitchFamily="65" charset="-120"/>
                        <a:ea typeface="標楷體" panose="03000509000000000000" pitchFamily="65" charset="-120"/>
                      </a:endParaRPr>
                    </a:p>
                  </a:txBody>
                  <a:tcPr anchor="ctr"/>
                </a:tc>
              </a:tr>
              <a:tr h="656349">
                <a:tc>
                  <a:txBody>
                    <a:bodyPr/>
                    <a:lstStyle/>
                    <a:p>
                      <a:r>
                        <a:rPr lang="zh-TW" altLang="en-US" sz="2400" b="1" dirty="0">
                          <a:latin typeface="標楷體" panose="03000509000000000000" pitchFamily="65" charset="-120"/>
                          <a:ea typeface="標楷體" panose="03000509000000000000" pitchFamily="65" charset="-120"/>
                        </a:rPr>
                        <a:t>總膽固醇</a:t>
                      </a:r>
                    </a:p>
                  </a:txBody>
                  <a:tcPr anchor="ctr"/>
                </a:tc>
                <a:tc>
                  <a:txBody>
                    <a:bodyPr/>
                    <a:lstStyle/>
                    <a:p>
                      <a:pPr algn="ctr"/>
                      <a:r>
                        <a:rPr lang="zh-TW" altLang="en-US" sz="2400" b="1" dirty="0">
                          <a:solidFill>
                            <a:schemeClr val="bg1"/>
                          </a:solidFill>
                          <a:latin typeface="標楷體" panose="03000509000000000000" pitchFamily="65" charset="-120"/>
                          <a:ea typeface="標楷體" panose="03000509000000000000" pitchFamily="65" charset="-120"/>
                        </a:rPr>
                        <a:t>≦</a:t>
                      </a:r>
                      <a:r>
                        <a:rPr lang="en-US" altLang="zh-TW" sz="2400" b="1" dirty="0">
                          <a:solidFill>
                            <a:schemeClr val="bg1"/>
                          </a:solidFill>
                          <a:latin typeface="標楷體" panose="03000509000000000000" pitchFamily="65" charset="-120"/>
                          <a:ea typeface="標楷體" panose="03000509000000000000" pitchFamily="65" charset="-120"/>
                        </a:rPr>
                        <a:t>200</a:t>
                      </a:r>
                      <a:endParaRPr lang="zh-TW" altLang="en-US" sz="2400" b="1" dirty="0">
                        <a:solidFill>
                          <a:schemeClr val="bg1"/>
                        </a:solidFill>
                        <a:latin typeface="標楷體" panose="03000509000000000000" pitchFamily="65" charset="-120"/>
                        <a:ea typeface="標楷體" panose="03000509000000000000" pitchFamily="65" charset="-120"/>
                      </a:endParaRPr>
                    </a:p>
                  </a:txBody>
                  <a:tcPr anchor="ctr"/>
                </a:tc>
                <a:tc>
                  <a:txBody>
                    <a:bodyPr/>
                    <a:lstStyle/>
                    <a:p>
                      <a:pPr algn="ctr"/>
                      <a:r>
                        <a:rPr lang="en-US" altLang="zh-TW" sz="2400" b="1" dirty="0" smtClean="0">
                          <a:solidFill>
                            <a:schemeClr val="bg1"/>
                          </a:solidFill>
                          <a:latin typeface="標楷體" panose="03000509000000000000" pitchFamily="65" charset="-120"/>
                          <a:ea typeface="標楷體" panose="03000509000000000000" pitchFamily="65" charset="-120"/>
                        </a:rPr>
                        <a:t>≦220</a:t>
                      </a:r>
                      <a:endParaRPr lang="en-US" altLang="zh-TW" sz="2400" b="1" dirty="0">
                        <a:solidFill>
                          <a:schemeClr val="bg1"/>
                        </a:solidFill>
                        <a:latin typeface="標楷體" panose="03000509000000000000" pitchFamily="65" charset="-120"/>
                        <a:ea typeface="標楷體" panose="03000509000000000000" pitchFamily="65" charset="-120"/>
                      </a:endParaRPr>
                    </a:p>
                  </a:txBody>
                  <a:tcPr anchor="ctr"/>
                </a:tc>
                <a:tc>
                  <a:txBody>
                    <a:bodyPr/>
                    <a:lstStyle/>
                    <a:p>
                      <a:pPr algn="ctr"/>
                      <a:r>
                        <a:rPr lang="zh-TW" altLang="en-US" sz="2400" b="1" dirty="0" smtClean="0">
                          <a:solidFill>
                            <a:schemeClr val="bg1"/>
                          </a:solidFill>
                          <a:latin typeface="標楷體" panose="03000509000000000000" pitchFamily="65" charset="-120"/>
                          <a:ea typeface="標楷體" panose="03000509000000000000" pitchFamily="65" charset="-120"/>
                        </a:rPr>
                        <a:t>≦</a:t>
                      </a:r>
                      <a:r>
                        <a:rPr lang="en-US" altLang="zh-TW" sz="2400" b="1" dirty="0" smtClean="0">
                          <a:solidFill>
                            <a:schemeClr val="bg1"/>
                          </a:solidFill>
                          <a:latin typeface="標楷體" panose="03000509000000000000" pitchFamily="65" charset="-120"/>
                          <a:ea typeface="標楷體" panose="03000509000000000000" pitchFamily="65" charset="-120"/>
                        </a:rPr>
                        <a:t>240</a:t>
                      </a:r>
                      <a:endParaRPr lang="en-US" altLang="zh-TW" sz="2400" b="1" dirty="0">
                        <a:solidFill>
                          <a:schemeClr val="bg1"/>
                        </a:solidFill>
                        <a:latin typeface="標楷體" panose="03000509000000000000" pitchFamily="65" charset="-120"/>
                        <a:ea typeface="標楷體" panose="03000509000000000000" pitchFamily="65" charset="-120"/>
                      </a:endParaRPr>
                    </a:p>
                  </a:txBody>
                  <a:tcPr anchor="ctr"/>
                </a:tc>
              </a:tr>
              <a:tr h="656349">
                <a:tc>
                  <a:txBody>
                    <a:bodyPr/>
                    <a:lstStyle/>
                    <a:p>
                      <a:r>
                        <a:rPr lang="zh-TW" altLang="en-US" sz="2400" b="1" dirty="0">
                          <a:latin typeface="標楷體" panose="03000509000000000000" pitchFamily="65" charset="-120"/>
                          <a:ea typeface="標楷體" panose="03000509000000000000" pitchFamily="65" charset="-120"/>
                        </a:rPr>
                        <a:t>三酸甘油脂</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2400" b="1" dirty="0" smtClean="0">
                          <a:solidFill>
                            <a:schemeClr val="bg1"/>
                          </a:solidFill>
                          <a:latin typeface="標楷體" panose="03000509000000000000" pitchFamily="65" charset="-120"/>
                          <a:ea typeface="標楷體" panose="03000509000000000000" pitchFamily="65" charset="-120"/>
                        </a:rPr>
                        <a:t>≦</a:t>
                      </a:r>
                      <a:r>
                        <a:rPr lang="en-US" altLang="zh-TW" sz="2400" b="1" dirty="0" smtClean="0">
                          <a:solidFill>
                            <a:schemeClr val="bg1"/>
                          </a:solidFill>
                          <a:latin typeface="標楷體" panose="03000509000000000000" pitchFamily="65" charset="-120"/>
                          <a:ea typeface="標楷體" panose="03000509000000000000" pitchFamily="65" charset="-120"/>
                        </a:rPr>
                        <a:t>150</a:t>
                      </a:r>
                      <a:endParaRPr lang="zh-TW" altLang="en-US" sz="2400" b="1" dirty="0">
                        <a:solidFill>
                          <a:schemeClr val="bg1"/>
                        </a:solidFill>
                        <a:latin typeface="標楷體" panose="03000509000000000000" pitchFamily="65" charset="-120"/>
                        <a:ea typeface="標楷體" panose="03000509000000000000" pitchFamily="65" charset="-120"/>
                      </a:endParaRPr>
                    </a:p>
                  </a:txBody>
                  <a:tcPr anchor="ctr"/>
                </a:tc>
                <a:tc>
                  <a:txBody>
                    <a:bodyPr/>
                    <a:lstStyle/>
                    <a:p>
                      <a:pPr algn="ctr"/>
                      <a:r>
                        <a:rPr lang="en-US" altLang="zh-TW" sz="2400" b="1" dirty="0" smtClean="0">
                          <a:solidFill>
                            <a:schemeClr val="bg1"/>
                          </a:solidFill>
                          <a:latin typeface="標楷體" panose="03000509000000000000" pitchFamily="65" charset="-120"/>
                          <a:ea typeface="標楷體" panose="03000509000000000000" pitchFamily="65" charset="-120"/>
                        </a:rPr>
                        <a:t>≦400</a:t>
                      </a:r>
                      <a:endParaRPr lang="zh-TW" altLang="en-US" sz="2400" b="1" dirty="0">
                        <a:solidFill>
                          <a:schemeClr val="bg1"/>
                        </a:solidFill>
                        <a:latin typeface="標楷體" panose="03000509000000000000" pitchFamily="65" charset="-120"/>
                        <a:ea typeface="標楷體" panose="03000509000000000000" pitchFamily="65" charset="-120"/>
                      </a:endParaRPr>
                    </a:p>
                  </a:txBody>
                  <a:tcPr anchor="ctr"/>
                </a:tc>
                <a:tc>
                  <a:txBody>
                    <a:bodyPr/>
                    <a:lstStyle/>
                    <a:p>
                      <a:pPr algn="ctr"/>
                      <a:r>
                        <a:rPr lang="zh-TW" altLang="en-US" sz="2400" b="1" dirty="0" smtClean="0">
                          <a:solidFill>
                            <a:schemeClr val="bg1"/>
                          </a:solidFill>
                          <a:latin typeface="標楷體" panose="03000509000000000000" pitchFamily="65" charset="-120"/>
                          <a:ea typeface="標楷體" panose="03000509000000000000" pitchFamily="65" charset="-120"/>
                        </a:rPr>
                        <a:t>≦</a:t>
                      </a:r>
                      <a:r>
                        <a:rPr lang="en-US" altLang="zh-TW" sz="2400" b="1" dirty="0" smtClean="0">
                          <a:solidFill>
                            <a:schemeClr val="bg1"/>
                          </a:solidFill>
                          <a:latin typeface="標楷體" panose="03000509000000000000" pitchFamily="65" charset="-120"/>
                          <a:ea typeface="標楷體" panose="03000509000000000000" pitchFamily="65" charset="-120"/>
                        </a:rPr>
                        <a:t>500</a:t>
                      </a:r>
                      <a:endParaRPr lang="zh-TW" altLang="en-US" sz="2400" b="1" dirty="0">
                        <a:solidFill>
                          <a:schemeClr val="bg1"/>
                        </a:solidFill>
                        <a:latin typeface="標楷體" panose="03000509000000000000" pitchFamily="65" charset="-120"/>
                        <a:ea typeface="標楷體" panose="03000509000000000000" pitchFamily="65" charset="-120"/>
                      </a:endParaRPr>
                    </a:p>
                  </a:txBody>
                  <a:tcPr anchor="ctr"/>
                </a:tc>
              </a:tr>
              <a:tr h="1161232">
                <a:tc>
                  <a:txBody>
                    <a:bodyPr/>
                    <a:lstStyle/>
                    <a:p>
                      <a:r>
                        <a:rPr lang="zh-TW" altLang="en-US" sz="2400" b="1" dirty="0">
                          <a:latin typeface="標楷體" panose="03000509000000000000" pitchFamily="65" charset="-120"/>
                          <a:ea typeface="標楷體" panose="03000509000000000000" pitchFamily="65" charset="-120"/>
                        </a:rPr>
                        <a:t>低密度脂蛋白</a:t>
                      </a:r>
                      <a:endParaRPr lang="en-US" altLang="zh-TW" sz="2400" b="1" dirty="0">
                        <a:latin typeface="標楷體" panose="03000509000000000000" pitchFamily="65" charset="-120"/>
                        <a:ea typeface="標楷體" panose="03000509000000000000" pitchFamily="65" charset="-120"/>
                      </a:endParaRPr>
                    </a:p>
                    <a:p>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壞的膽固醇</a:t>
                      </a:r>
                      <a:r>
                        <a:rPr lang="en-US" altLang="zh-TW" sz="2400" b="1" dirty="0">
                          <a:latin typeface="標楷體" panose="03000509000000000000" pitchFamily="65" charset="-120"/>
                          <a:ea typeface="標楷體" panose="03000509000000000000" pitchFamily="65" charset="-120"/>
                        </a:rPr>
                        <a:t>)</a:t>
                      </a:r>
                      <a:endParaRPr lang="zh-TW" altLang="en-US" sz="2400" b="1" dirty="0">
                        <a:latin typeface="標楷體" panose="03000509000000000000" pitchFamily="65" charset="-120"/>
                        <a:ea typeface="標楷體" panose="03000509000000000000" pitchFamily="65" charset="-12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2400" b="1" dirty="0">
                          <a:solidFill>
                            <a:schemeClr val="bg1"/>
                          </a:solidFill>
                          <a:latin typeface="標楷體" panose="03000509000000000000" pitchFamily="65" charset="-120"/>
                          <a:ea typeface="標楷體" panose="03000509000000000000" pitchFamily="65" charset="-120"/>
                        </a:rPr>
                        <a:t>≦</a:t>
                      </a:r>
                      <a:r>
                        <a:rPr lang="en-US" altLang="zh-TW" sz="2400" b="1" dirty="0">
                          <a:solidFill>
                            <a:schemeClr val="bg1"/>
                          </a:solidFill>
                          <a:latin typeface="標楷體" panose="03000509000000000000" pitchFamily="65" charset="-120"/>
                          <a:ea typeface="標楷體" panose="03000509000000000000" pitchFamily="65" charset="-120"/>
                        </a:rPr>
                        <a:t>130</a:t>
                      </a:r>
                      <a:endParaRPr lang="zh-TW" altLang="en-US" sz="2400" b="1" dirty="0">
                        <a:solidFill>
                          <a:schemeClr val="bg1"/>
                        </a:solidFill>
                        <a:latin typeface="標楷體" panose="03000509000000000000" pitchFamily="65" charset="-120"/>
                        <a:ea typeface="標楷體" panose="03000509000000000000" pitchFamily="65" charset="-120"/>
                      </a:endParaRPr>
                    </a:p>
                  </a:txBody>
                  <a:tcPr anchor="ctr"/>
                </a:tc>
                <a:tc>
                  <a:txBody>
                    <a:bodyPr/>
                    <a:lstStyle/>
                    <a:p>
                      <a:pPr algn="ctr"/>
                      <a:r>
                        <a:rPr lang="en-US" altLang="zh-TW" sz="2400" b="1" dirty="0" smtClean="0">
                          <a:solidFill>
                            <a:schemeClr val="bg1"/>
                          </a:solidFill>
                          <a:latin typeface="標楷體" panose="03000509000000000000" pitchFamily="65" charset="-120"/>
                          <a:ea typeface="標楷體" panose="03000509000000000000" pitchFamily="65" charset="-120"/>
                        </a:rPr>
                        <a:t>≦160</a:t>
                      </a:r>
                      <a:endParaRPr lang="zh-TW" altLang="en-US" sz="2400" b="1" dirty="0">
                        <a:solidFill>
                          <a:schemeClr val="bg1"/>
                        </a:solidFill>
                        <a:latin typeface="標楷體" panose="03000509000000000000" pitchFamily="65" charset="-120"/>
                        <a:ea typeface="標楷體" panose="03000509000000000000" pitchFamily="65" charset="-120"/>
                      </a:endParaRPr>
                    </a:p>
                  </a:txBody>
                  <a:tcPr anchor="ctr"/>
                </a:tc>
                <a:tc>
                  <a:txBody>
                    <a:bodyPr/>
                    <a:lstStyle/>
                    <a:p>
                      <a:pPr algn="ctr"/>
                      <a:r>
                        <a:rPr lang="zh-TW" altLang="en-US" sz="2400" b="1" dirty="0" smtClean="0">
                          <a:solidFill>
                            <a:schemeClr val="bg1"/>
                          </a:solidFill>
                          <a:latin typeface="標楷體" panose="03000509000000000000" pitchFamily="65" charset="-120"/>
                          <a:ea typeface="標楷體" panose="03000509000000000000" pitchFamily="65" charset="-120"/>
                        </a:rPr>
                        <a:t>≦</a:t>
                      </a:r>
                      <a:r>
                        <a:rPr lang="en-US" altLang="zh-TW" sz="2400" b="1" dirty="0" smtClean="0">
                          <a:solidFill>
                            <a:schemeClr val="bg1"/>
                          </a:solidFill>
                          <a:latin typeface="標楷體" panose="03000509000000000000" pitchFamily="65" charset="-120"/>
                          <a:ea typeface="標楷體" panose="03000509000000000000" pitchFamily="65" charset="-120"/>
                        </a:rPr>
                        <a:t>190</a:t>
                      </a:r>
                      <a:endParaRPr lang="zh-TW" altLang="en-US" sz="2400" b="1" dirty="0">
                        <a:solidFill>
                          <a:schemeClr val="bg1"/>
                        </a:solidFill>
                        <a:latin typeface="標楷體" panose="03000509000000000000" pitchFamily="65" charset="-120"/>
                        <a:ea typeface="標楷體" panose="03000509000000000000" pitchFamily="65" charset="-120"/>
                      </a:endParaRPr>
                    </a:p>
                  </a:txBody>
                  <a:tcPr anchor="ctr"/>
                </a:tc>
              </a:tr>
              <a:tr h="1161232">
                <a:tc>
                  <a:txBody>
                    <a:bodyPr/>
                    <a:lstStyle/>
                    <a:p>
                      <a:r>
                        <a:rPr lang="zh-TW" altLang="en-US" sz="2400" b="1" dirty="0">
                          <a:latin typeface="標楷體" panose="03000509000000000000" pitchFamily="65" charset="-120"/>
                          <a:ea typeface="標楷體" panose="03000509000000000000" pitchFamily="65" charset="-120"/>
                        </a:rPr>
                        <a:t>高密度脂蛋白</a:t>
                      </a:r>
                      <a:endParaRPr lang="en-US" altLang="zh-TW" sz="2400" b="1" dirty="0">
                        <a:latin typeface="標楷體" panose="03000509000000000000" pitchFamily="65" charset="-120"/>
                        <a:ea typeface="標楷體" panose="03000509000000000000" pitchFamily="65" charset="-120"/>
                      </a:endParaRPr>
                    </a:p>
                    <a:p>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好的膽固醇</a:t>
                      </a:r>
                      <a:r>
                        <a:rPr lang="en-US" altLang="zh-TW" sz="2400" b="1" dirty="0">
                          <a:latin typeface="標楷體" panose="03000509000000000000" pitchFamily="65" charset="-120"/>
                          <a:ea typeface="標楷體" panose="03000509000000000000" pitchFamily="65" charset="-120"/>
                        </a:rPr>
                        <a:t>)</a:t>
                      </a:r>
                      <a:endParaRPr lang="zh-TW" altLang="en-US" sz="2400" b="1" dirty="0">
                        <a:latin typeface="標楷體" panose="03000509000000000000" pitchFamily="65" charset="-120"/>
                        <a:ea typeface="標楷體" panose="03000509000000000000" pitchFamily="65" charset="-120"/>
                      </a:endParaRPr>
                    </a:p>
                  </a:txBody>
                  <a:tcPr anchor="ctr"/>
                </a:tc>
                <a:tc gridSpan="3">
                  <a:txBody>
                    <a:bodyPr/>
                    <a:lstStyle/>
                    <a:p>
                      <a:pPr algn="l"/>
                      <a:r>
                        <a:rPr lang="en-US" altLang="zh-TW" sz="2400" b="1" dirty="0" smtClean="0">
                          <a:latin typeface="標楷體" panose="03000509000000000000" pitchFamily="65" charset="-120"/>
                          <a:ea typeface="標楷體" panose="03000509000000000000" pitchFamily="65" charset="-120"/>
                        </a:rPr>
                        <a:t>≧40</a:t>
                      </a:r>
                      <a:r>
                        <a:rPr lang="zh-TW" altLang="en-US" sz="2400" b="1" dirty="0" smtClean="0">
                          <a:latin typeface="標楷體" panose="03000509000000000000" pitchFamily="65" charset="-120"/>
                          <a:ea typeface="標楷體" panose="03000509000000000000" pitchFamily="65" charset="-120"/>
                        </a:rPr>
                        <a:t>，</a:t>
                      </a:r>
                      <a:r>
                        <a:rPr lang="zh-TW" altLang="en-US" sz="2400" b="1" dirty="0" smtClean="0">
                          <a:solidFill>
                            <a:srgbClr val="FF0000"/>
                          </a:solidFill>
                          <a:latin typeface="標楷體" panose="03000509000000000000" pitchFamily="65" charset="-120"/>
                          <a:ea typeface="標楷體" panose="03000509000000000000" pitchFamily="65" charset="-120"/>
                        </a:rPr>
                        <a:t>≧</a:t>
                      </a:r>
                      <a:r>
                        <a:rPr lang="en-US" altLang="zh-TW" sz="2400" b="1" dirty="0" smtClean="0">
                          <a:solidFill>
                            <a:srgbClr val="FF0000"/>
                          </a:solidFill>
                          <a:latin typeface="標楷體" panose="03000509000000000000" pitchFamily="65" charset="-120"/>
                          <a:ea typeface="標楷體" panose="03000509000000000000" pitchFamily="65" charset="-120"/>
                        </a:rPr>
                        <a:t>70</a:t>
                      </a:r>
                      <a:r>
                        <a:rPr lang="zh-TW" altLang="en-US" sz="2400" b="1" dirty="0" smtClean="0">
                          <a:solidFill>
                            <a:srgbClr val="FF0000"/>
                          </a:solidFill>
                          <a:latin typeface="標楷體" panose="03000509000000000000" pitchFamily="65" charset="-120"/>
                          <a:ea typeface="標楷體" panose="03000509000000000000" pitchFamily="65" charset="-120"/>
                        </a:rPr>
                        <a:t> 有額外保護效果</a:t>
                      </a:r>
                      <a:endParaRPr lang="zh-TW" altLang="en-US" sz="2400" b="1" dirty="0">
                        <a:solidFill>
                          <a:srgbClr val="FF0000"/>
                        </a:solidFill>
                        <a:latin typeface="標楷體" panose="03000509000000000000" pitchFamily="65" charset="-120"/>
                        <a:ea typeface="標楷體" panose="03000509000000000000" pitchFamily="65" charset="-120"/>
                      </a:endParaRPr>
                    </a:p>
                  </a:txBody>
                  <a:tcPr anchor="ctr"/>
                </a:tc>
                <a:tc hMerge="1">
                  <a:txBody>
                    <a:bodyPr/>
                    <a:lstStyle/>
                    <a:p>
                      <a:endParaRPr lang="zh-TW" altLang="en-US" sz="2000" b="1" dirty="0">
                        <a:solidFill>
                          <a:schemeClr val="tx1"/>
                        </a:solidFill>
                        <a:latin typeface="標楷體" panose="03000509000000000000" pitchFamily="65" charset="-120"/>
                        <a:ea typeface="標楷體" panose="03000509000000000000" pitchFamily="65" charset="-120"/>
                      </a:endParaRPr>
                    </a:p>
                  </a:txBody>
                  <a:tcPr/>
                </a:tc>
                <a:tc hMerge="1">
                  <a:txBody>
                    <a:bodyPr/>
                    <a:lstStyle/>
                    <a:p>
                      <a:endParaRPr lang="zh-TW" altLang="en-US" sz="2000" b="1" dirty="0">
                        <a:solidFill>
                          <a:srgbClr val="FF0000"/>
                        </a:solidFill>
                        <a:latin typeface="標楷體" panose="03000509000000000000" pitchFamily="65" charset="-120"/>
                        <a:ea typeface="標楷體" panose="03000509000000000000" pitchFamily="65" charset="-120"/>
                      </a:endParaRPr>
                    </a:p>
                  </a:txBody>
                  <a:tcPr/>
                </a:tc>
              </a:tr>
            </a:tbl>
          </a:graphicData>
        </a:graphic>
      </p:graphicFrame>
    </p:spTree>
    <p:extLst>
      <p:ext uri="{BB962C8B-B14F-4D97-AF65-F5344CB8AC3E}">
        <p14:creationId xmlns:p14="http://schemas.microsoft.com/office/powerpoint/2010/main" val="37898884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血脂肪</a:t>
            </a:r>
            <a:endParaRPr lang="zh-TW" alt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68760"/>
            <a:ext cx="914400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4773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內臟脂肪</a:t>
            </a:r>
            <a:endParaRPr lang="zh-TW" altLang="en-US" dirty="0"/>
          </a:p>
        </p:txBody>
      </p:sp>
      <p:sp>
        <p:nvSpPr>
          <p:cNvPr id="3" name="內容版面配置區 2"/>
          <p:cNvSpPr>
            <a:spLocks noGrp="1"/>
          </p:cNvSpPr>
          <p:nvPr>
            <p:ph idx="1"/>
          </p:nvPr>
        </p:nvSpPr>
        <p:spPr/>
        <p:txBody>
          <a:bodyPr/>
          <a:lstStyle/>
          <a:p>
            <a:r>
              <a:rPr lang="zh-TW" altLang="en-US" dirty="0" smtClean="0"/>
              <a:t>腰圍</a:t>
            </a:r>
            <a:endParaRPr lang="en-US" altLang="zh-TW" dirty="0" smtClean="0"/>
          </a:p>
          <a:p>
            <a:pPr lvl="1"/>
            <a:r>
              <a:rPr lang="zh-TW" altLang="en-US" dirty="0" smtClean="0"/>
              <a:t>男生 </a:t>
            </a:r>
            <a:r>
              <a:rPr lang="en-US" altLang="zh-TW" dirty="0" smtClean="0"/>
              <a:t>&lt;</a:t>
            </a:r>
            <a:r>
              <a:rPr lang="zh-TW" altLang="en-US" dirty="0" smtClean="0"/>
              <a:t> </a:t>
            </a:r>
            <a:r>
              <a:rPr lang="en-US" altLang="zh-TW" dirty="0" smtClean="0"/>
              <a:t>90cm</a:t>
            </a:r>
          </a:p>
          <a:p>
            <a:pPr lvl="1"/>
            <a:r>
              <a:rPr lang="zh-TW" altLang="en-US" dirty="0" smtClean="0"/>
              <a:t>女生 </a:t>
            </a:r>
            <a:r>
              <a:rPr lang="en-US" altLang="zh-TW" dirty="0" smtClean="0"/>
              <a:t>&lt;</a:t>
            </a:r>
            <a:r>
              <a:rPr lang="zh-TW" altLang="en-US" dirty="0" smtClean="0"/>
              <a:t> </a:t>
            </a:r>
            <a:r>
              <a:rPr lang="en-US" altLang="zh-TW" dirty="0" smtClean="0"/>
              <a:t>80cm</a:t>
            </a:r>
          </a:p>
          <a:p>
            <a:r>
              <a:rPr lang="zh-TW" altLang="en-US" dirty="0" smtClean="0"/>
              <a:t>與心血管疾病有正相關</a:t>
            </a:r>
            <a:endParaRPr lang="zh-TW" altLang="en-US" dirty="0"/>
          </a:p>
        </p:txBody>
      </p:sp>
    </p:spTree>
    <p:extLst>
      <p:ext uri="{BB962C8B-B14F-4D97-AF65-F5344CB8AC3E}">
        <p14:creationId xmlns:p14="http://schemas.microsoft.com/office/powerpoint/2010/main" val="224594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專長</a:t>
            </a:r>
            <a:endParaRPr lang="zh-TW" altLang="en-US" dirty="0"/>
          </a:p>
        </p:txBody>
      </p:sp>
      <p:sp>
        <p:nvSpPr>
          <p:cNvPr id="3" name="內容版面配置區 2"/>
          <p:cNvSpPr>
            <a:spLocks noGrp="1"/>
          </p:cNvSpPr>
          <p:nvPr>
            <p:ph idx="1"/>
          </p:nvPr>
        </p:nvSpPr>
        <p:spPr/>
        <p:txBody>
          <a:bodyPr/>
          <a:lstStyle/>
          <a:p>
            <a:r>
              <a:rPr lang="zh-TW" altLang="en-US" dirty="0" smtClean="0"/>
              <a:t>預防醫學</a:t>
            </a:r>
            <a:endParaRPr lang="en-US" altLang="zh-TW" dirty="0" smtClean="0"/>
          </a:p>
          <a:p>
            <a:pPr lvl="1"/>
            <a:r>
              <a:rPr lang="zh-TW" altLang="en-US" dirty="0"/>
              <a:t>避免</a:t>
            </a:r>
            <a:r>
              <a:rPr lang="zh-TW" altLang="en-US" dirty="0" smtClean="0"/>
              <a:t>生病</a:t>
            </a:r>
            <a:endParaRPr lang="en-US" altLang="zh-TW" dirty="0" smtClean="0"/>
          </a:p>
          <a:p>
            <a:pPr lvl="1"/>
            <a:r>
              <a:rPr lang="zh-TW" altLang="en-US" dirty="0"/>
              <a:t>減少服藥</a:t>
            </a:r>
            <a:r>
              <a:rPr lang="zh-TW" altLang="en-US" dirty="0" smtClean="0"/>
              <a:t>時間</a:t>
            </a:r>
            <a:endParaRPr lang="en-US" altLang="zh-TW" dirty="0" smtClean="0"/>
          </a:p>
          <a:p>
            <a:pPr lvl="1"/>
            <a:r>
              <a:rPr lang="zh-TW" altLang="en-US" dirty="0" smtClean="0"/>
              <a:t>飲食衛教</a:t>
            </a:r>
            <a:endParaRPr lang="en-US" altLang="zh-TW" dirty="0" smtClean="0"/>
          </a:p>
          <a:p>
            <a:r>
              <a:rPr lang="zh-TW" altLang="en-US" dirty="0" smtClean="0"/>
              <a:t>運動醫學</a:t>
            </a:r>
            <a:endParaRPr lang="en-US" altLang="zh-TW" dirty="0" smtClean="0"/>
          </a:p>
          <a:p>
            <a:pPr lvl="1"/>
            <a:r>
              <a:rPr lang="zh-TW" altLang="en-US" dirty="0"/>
              <a:t>紓</a:t>
            </a:r>
            <a:r>
              <a:rPr lang="zh-TW" altLang="en-US" dirty="0" smtClean="0"/>
              <a:t>壓</a:t>
            </a:r>
            <a:endParaRPr lang="en-US" altLang="zh-TW" dirty="0" smtClean="0"/>
          </a:p>
          <a:p>
            <a:pPr lvl="1"/>
            <a:r>
              <a:rPr lang="zh-TW" altLang="en-US" dirty="0"/>
              <a:t>減</a:t>
            </a:r>
            <a:r>
              <a:rPr lang="zh-TW" altLang="en-US" dirty="0" smtClean="0"/>
              <a:t>重</a:t>
            </a:r>
            <a:endParaRPr lang="en-US" altLang="zh-TW" dirty="0" smtClean="0"/>
          </a:p>
          <a:p>
            <a:pPr lvl="1"/>
            <a:r>
              <a:rPr lang="zh-TW" altLang="en-US" dirty="0"/>
              <a:t>徒手治療</a:t>
            </a:r>
            <a:endParaRPr lang="en-US" altLang="zh-TW" dirty="0" smtClean="0"/>
          </a:p>
          <a:p>
            <a:pPr marL="448056" lvl="1" indent="0">
              <a:buNone/>
            </a:pPr>
            <a:endParaRPr lang="zh-TW" altLang="en-US" dirty="0"/>
          </a:p>
        </p:txBody>
      </p:sp>
    </p:spTree>
    <p:extLst>
      <p:ext uri="{BB962C8B-B14F-4D97-AF65-F5344CB8AC3E}">
        <p14:creationId xmlns:p14="http://schemas.microsoft.com/office/powerpoint/2010/main" val="115716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皮下脂肪</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8018" y="1600200"/>
            <a:ext cx="4525963" cy="4525963"/>
          </a:xfrm>
        </p:spPr>
      </p:pic>
    </p:spTree>
    <p:extLst>
      <p:ext uri="{BB962C8B-B14F-4D97-AF65-F5344CB8AC3E}">
        <p14:creationId xmlns:p14="http://schemas.microsoft.com/office/powerpoint/2010/main" val="6617997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皮下脂肪</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271026"/>
            <a:ext cx="7920880" cy="4809106"/>
          </a:xfrm>
        </p:spPr>
      </p:pic>
    </p:spTree>
    <p:extLst>
      <p:ext uri="{BB962C8B-B14F-4D97-AF65-F5344CB8AC3E}">
        <p14:creationId xmlns:p14="http://schemas.microsoft.com/office/powerpoint/2010/main" val="637616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體態，體重，體能</a:t>
            </a:r>
            <a:endParaRPr lang="zh-TW" altLang="en-US" dirty="0"/>
          </a:p>
        </p:txBody>
      </p:sp>
      <p:sp>
        <p:nvSpPr>
          <p:cNvPr id="3" name="內容版面配置區 2"/>
          <p:cNvSpPr>
            <a:spLocks noGrp="1"/>
          </p:cNvSpPr>
          <p:nvPr>
            <p:ph idx="1"/>
          </p:nvPr>
        </p:nvSpPr>
        <p:spPr/>
        <p:txBody>
          <a:bodyPr/>
          <a:lstStyle/>
          <a:p>
            <a:r>
              <a:rPr lang="zh-TW" altLang="en-US" dirty="0" smtClean="0"/>
              <a:t>體態 </a:t>
            </a:r>
            <a:r>
              <a:rPr lang="en-US" altLang="zh-TW" dirty="0" smtClean="0">
                <a:sym typeface="Wingdings" panose="05000000000000000000" pitchFamily="2" charset="2"/>
              </a:rPr>
              <a:t></a:t>
            </a:r>
            <a:r>
              <a:rPr lang="zh-TW" altLang="en-US" dirty="0" smtClean="0">
                <a:sym typeface="Wingdings" panose="05000000000000000000" pitchFamily="2" charset="2"/>
              </a:rPr>
              <a:t> 體脂夾，腰圍</a:t>
            </a:r>
            <a:endParaRPr lang="en-US" altLang="zh-TW" dirty="0" smtClean="0">
              <a:sym typeface="Wingdings" panose="05000000000000000000" pitchFamily="2" charset="2"/>
            </a:endParaRPr>
          </a:p>
          <a:p>
            <a:r>
              <a:rPr lang="zh-TW" altLang="en-US" dirty="0" smtClean="0">
                <a:sym typeface="Wingdings" panose="05000000000000000000" pitchFamily="2" charset="2"/>
              </a:rPr>
              <a:t>體重 </a:t>
            </a:r>
            <a:r>
              <a:rPr lang="en-US" altLang="zh-TW" dirty="0" smtClean="0">
                <a:sym typeface="Wingdings" panose="05000000000000000000" pitchFamily="2" charset="2"/>
              </a:rPr>
              <a:t></a:t>
            </a:r>
            <a:r>
              <a:rPr lang="zh-TW" altLang="en-US" dirty="0" smtClean="0">
                <a:sym typeface="Wingdings" panose="05000000000000000000" pitchFamily="2" charset="2"/>
              </a:rPr>
              <a:t> </a:t>
            </a:r>
            <a:r>
              <a:rPr lang="en-US" altLang="zh-TW" dirty="0" smtClean="0">
                <a:sym typeface="Wingdings" panose="05000000000000000000" pitchFamily="2" charset="2"/>
              </a:rPr>
              <a:t>BMI</a:t>
            </a:r>
          </a:p>
          <a:p>
            <a:r>
              <a:rPr lang="zh-TW" altLang="en-US" dirty="0" smtClean="0">
                <a:sym typeface="Wingdings" panose="05000000000000000000" pitchFamily="2" charset="2"/>
              </a:rPr>
              <a:t>體能 </a:t>
            </a:r>
            <a:r>
              <a:rPr lang="en-US" altLang="zh-TW" dirty="0" smtClean="0">
                <a:sym typeface="Wingdings" panose="05000000000000000000" pitchFamily="2" charset="2"/>
              </a:rPr>
              <a:t></a:t>
            </a:r>
            <a:r>
              <a:rPr lang="zh-TW" altLang="en-US" dirty="0" smtClean="0">
                <a:sym typeface="Wingdings" panose="05000000000000000000" pitchFamily="2" charset="2"/>
              </a:rPr>
              <a:t> 波比跳，重量訓練</a:t>
            </a:r>
            <a:endParaRPr lang="zh-TW" altLang="en-US" dirty="0"/>
          </a:p>
        </p:txBody>
      </p:sp>
    </p:spTree>
    <p:extLst>
      <p:ext uri="{BB962C8B-B14F-4D97-AF65-F5344CB8AC3E}">
        <p14:creationId xmlns:p14="http://schemas.microsoft.com/office/powerpoint/2010/main" val="34078190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BMI</a:t>
            </a:r>
            <a:endParaRPr lang="zh-TW" alt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394" y="1556792"/>
            <a:ext cx="9103868"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77828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體能</a:t>
            </a:r>
            <a:endParaRPr lang="zh-TW" altLang="en-US" dirty="0"/>
          </a:p>
        </p:txBody>
      </p:sp>
      <p:sp>
        <p:nvSpPr>
          <p:cNvPr id="3" name="內容版面配置區 2"/>
          <p:cNvSpPr>
            <a:spLocks noGrp="1"/>
          </p:cNvSpPr>
          <p:nvPr>
            <p:ph idx="1"/>
          </p:nvPr>
        </p:nvSpPr>
        <p:spPr/>
        <p:txBody>
          <a:bodyPr/>
          <a:lstStyle/>
          <a:p>
            <a:r>
              <a:rPr lang="zh-TW" altLang="en-US" dirty="0" smtClean="0"/>
              <a:t>波比跳</a:t>
            </a:r>
            <a:endParaRPr lang="en-US" altLang="zh-TW" dirty="0" smtClean="0"/>
          </a:p>
          <a:p>
            <a:r>
              <a:rPr lang="zh-TW" altLang="en-US" dirty="0" smtClean="0"/>
              <a:t>重量訓練</a:t>
            </a:r>
            <a:endParaRPr lang="en-US" altLang="zh-TW" dirty="0" smtClean="0"/>
          </a:p>
          <a:p>
            <a:pPr lvl="1"/>
            <a:r>
              <a:rPr lang="zh-TW" altLang="en-US" dirty="0"/>
              <a:t>握</a:t>
            </a:r>
            <a:r>
              <a:rPr lang="zh-TW" altLang="en-US" dirty="0" smtClean="0"/>
              <a:t>推 </a:t>
            </a:r>
            <a:r>
              <a:rPr lang="en-US" altLang="zh-TW" dirty="0" smtClean="0"/>
              <a:t>(</a:t>
            </a:r>
            <a:r>
              <a:rPr lang="zh-TW" altLang="en-US" dirty="0" smtClean="0"/>
              <a:t>伏地挺身</a:t>
            </a:r>
            <a:r>
              <a:rPr lang="en-US" altLang="zh-TW" dirty="0" smtClean="0"/>
              <a:t>)</a:t>
            </a:r>
          </a:p>
          <a:p>
            <a:pPr lvl="1"/>
            <a:r>
              <a:rPr lang="zh-TW" altLang="en-US" dirty="0" smtClean="0"/>
              <a:t>硬舉 </a:t>
            </a:r>
            <a:endParaRPr lang="en-US" altLang="zh-TW" dirty="0" smtClean="0"/>
          </a:p>
          <a:p>
            <a:pPr lvl="1"/>
            <a:r>
              <a:rPr lang="zh-TW" altLang="en-US" dirty="0"/>
              <a:t>深</a:t>
            </a:r>
            <a:r>
              <a:rPr lang="zh-TW" altLang="en-US" dirty="0" smtClean="0"/>
              <a:t>蹲 </a:t>
            </a:r>
            <a:r>
              <a:rPr lang="en-US" altLang="zh-TW" dirty="0" smtClean="0"/>
              <a:t>(</a:t>
            </a:r>
            <a:r>
              <a:rPr lang="zh-TW" altLang="en-US" dirty="0" smtClean="0"/>
              <a:t>深蹲跳</a:t>
            </a:r>
            <a:r>
              <a:rPr lang="en-US" altLang="zh-TW" dirty="0" smtClean="0"/>
              <a:t>)</a:t>
            </a:r>
            <a:endParaRPr lang="zh-TW" altLang="en-US" dirty="0"/>
          </a:p>
        </p:txBody>
      </p:sp>
    </p:spTree>
    <p:extLst>
      <p:ext uri="{BB962C8B-B14F-4D97-AF65-F5344CB8AC3E}">
        <p14:creationId xmlns:p14="http://schemas.microsoft.com/office/powerpoint/2010/main" val="35384871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運動</a:t>
            </a:r>
            <a:endParaRPr lang="zh-TW" altLang="en-US"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736" t="2460" r="6195" b="4761"/>
          <a:stretch/>
        </p:blipFill>
        <p:spPr bwMode="auto">
          <a:xfrm>
            <a:off x="-20562" y="1556792"/>
            <a:ext cx="9164562"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45337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穴道按摩</a:t>
            </a:r>
            <a:endParaRPr lang="zh-TW" altLang="en-US" dirty="0"/>
          </a:p>
        </p:txBody>
      </p:sp>
      <p:sp>
        <p:nvSpPr>
          <p:cNvPr id="3" name="內容版面配置區 2"/>
          <p:cNvSpPr>
            <a:spLocks noGrp="1"/>
          </p:cNvSpPr>
          <p:nvPr>
            <p:ph idx="1"/>
          </p:nvPr>
        </p:nvSpPr>
        <p:spPr/>
        <p:txBody>
          <a:bodyPr/>
          <a:lstStyle/>
          <a:p>
            <a:r>
              <a:rPr lang="zh-TW" altLang="en-US" dirty="0"/>
              <a:t>下肢穴道</a:t>
            </a:r>
            <a:r>
              <a:rPr lang="zh-TW" altLang="en-US" dirty="0" smtClean="0"/>
              <a:t>按摩</a:t>
            </a:r>
            <a:endParaRPr lang="en-US" altLang="zh-TW" dirty="0" smtClean="0"/>
          </a:p>
          <a:p>
            <a:pPr lvl="1"/>
            <a:r>
              <a:rPr lang="zh-TW" altLang="en-US" dirty="0"/>
              <a:t>梁丘穴</a:t>
            </a:r>
            <a:r>
              <a:rPr lang="en-US" altLang="zh-TW" dirty="0"/>
              <a:t>(</a:t>
            </a:r>
            <a:r>
              <a:rPr lang="zh-TW" altLang="en-US" dirty="0"/>
              <a:t>外側</a:t>
            </a:r>
            <a:r>
              <a:rPr lang="en-US" altLang="zh-TW" dirty="0"/>
              <a:t>)</a:t>
            </a:r>
          </a:p>
          <a:p>
            <a:pPr lvl="2"/>
            <a:r>
              <a:rPr lang="zh-TW" altLang="en-US" dirty="0"/>
              <a:t>伸展膝蓋用力時，筋肉凸出處的凹窪</a:t>
            </a:r>
          </a:p>
          <a:p>
            <a:pPr lvl="2"/>
            <a:r>
              <a:rPr lang="zh-TW" altLang="en-US" dirty="0"/>
              <a:t>膝腫痛，胃痛、腹瀉等。</a:t>
            </a:r>
          </a:p>
          <a:p>
            <a:pPr lvl="1"/>
            <a:r>
              <a:rPr lang="zh-TW" altLang="en-US" dirty="0"/>
              <a:t>血海穴</a:t>
            </a:r>
            <a:r>
              <a:rPr lang="en-US" altLang="zh-TW" dirty="0"/>
              <a:t>(</a:t>
            </a:r>
            <a:r>
              <a:rPr lang="zh-TW" altLang="en-US" dirty="0"/>
              <a:t>內側</a:t>
            </a:r>
            <a:r>
              <a:rPr lang="en-US" altLang="zh-TW" dirty="0"/>
              <a:t>)</a:t>
            </a:r>
          </a:p>
          <a:p>
            <a:pPr lvl="2"/>
            <a:r>
              <a:rPr lang="zh-TW" altLang="en-US" dirty="0"/>
              <a:t>當股四頭肌内側頭的隆起處</a:t>
            </a:r>
          </a:p>
          <a:p>
            <a:pPr lvl="2"/>
            <a:r>
              <a:rPr lang="zh-TW" altLang="en-US" dirty="0"/>
              <a:t>膝蓋痛，婦女病</a:t>
            </a:r>
            <a:r>
              <a:rPr lang="en-US" altLang="zh-TW" dirty="0"/>
              <a:t>(</a:t>
            </a:r>
            <a:r>
              <a:rPr lang="zh-TW" altLang="en-US" dirty="0"/>
              <a:t>月經不適，更年期不適</a:t>
            </a:r>
            <a:r>
              <a:rPr lang="en-US" altLang="zh-TW" dirty="0"/>
              <a:t>)</a:t>
            </a:r>
          </a:p>
          <a:p>
            <a:endParaRPr lang="zh-TW" altLang="en-US" dirty="0"/>
          </a:p>
        </p:txBody>
      </p:sp>
    </p:spTree>
    <p:extLst>
      <p:ext uri="{BB962C8B-B14F-4D97-AF65-F5344CB8AC3E}">
        <p14:creationId xmlns:p14="http://schemas.microsoft.com/office/powerpoint/2010/main" val="7846396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穴道按摩</a:t>
            </a:r>
            <a:endParaRPr lang="zh-TW" altLang="en-US" dirty="0"/>
          </a:p>
        </p:txBody>
      </p:sp>
      <p:sp>
        <p:nvSpPr>
          <p:cNvPr id="3" name="內容版面配置區 2"/>
          <p:cNvSpPr>
            <a:spLocks noGrp="1"/>
          </p:cNvSpPr>
          <p:nvPr>
            <p:ph idx="1"/>
          </p:nvPr>
        </p:nvSpPr>
        <p:spPr/>
        <p:txBody>
          <a:bodyPr/>
          <a:lstStyle/>
          <a:p>
            <a:r>
              <a:rPr lang="zh-TW" altLang="en-US" dirty="0"/>
              <a:t>上肢穴道</a:t>
            </a:r>
            <a:r>
              <a:rPr lang="zh-TW" altLang="en-US" dirty="0" smtClean="0"/>
              <a:t>按摩</a:t>
            </a:r>
            <a:endParaRPr lang="en-US" altLang="zh-TW" dirty="0" smtClean="0"/>
          </a:p>
          <a:p>
            <a:pPr lvl="1"/>
            <a:r>
              <a:rPr lang="zh-TW" altLang="en-US" dirty="0"/>
              <a:t>風池穴</a:t>
            </a:r>
            <a:r>
              <a:rPr lang="en-US" altLang="zh-TW" dirty="0"/>
              <a:t>(</a:t>
            </a:r>
            <a:r>
              <a:rPr lang="zh-TW" altLang="en-US" dirty="0"/>
              <a:t>頸後</a:t>
            </a:r>
            <a:r>
              <a:rPr lang="en-US" altLang="zh-TW" dirty="0"/>
              <a:t>)</a:t>
            </a:r>
          </a:p>
          <a:p>
            <a:pPr lvl="2"/>
            <a:r>
              <a:rPr lang="zh-TW" altLang="en-US" dirty="0"/>
              <a:t>項部枕骨下，斜方肌上部外緣與胸鎖乳突肌上端後緣之間凹陷處。</a:t>
            </a:r>
          </a:p>
          <a:p>
            <a:pPr lvl="2"/>
            <a:r>
              <a:rPr lang="zh-TW" altLang="en-US" dirty="0"/>
              <a:t>感冒，鼻炎等。</a:t>
            </a:r>
          </a:p>
          <a:p>
            <a:pPr lvl="1"/>
            <a:r>
              <a:rPr lang="zh-TW" altLang="en-US" dirty="0"/>
              <a:t>肩井穴</a:t>
            </a:r>
            <a:r>
              <a:rPr lang="en-US" altLang="zh-TW" dirty="0"/>
              <a:t>(</a:t>
            </a:r>
            <a:r>
              <a:rPr lang="zh-TW" altLang="en-US" dirty="0"/>
              <a:t>肩部</a:t>
            </a:r>
            <a:r>
              <a:rPr lang="en-US" altLang="zh-TW" dirty="0"/>
              <a:t>)</a:t>
            </a:r>
          </a:p>
          <a:p>
            <a:pPr lvl="2"/>
            <a:r>
              <a:rPr lang="zh-TW" altLang="en-US" dirty="0"/>
              <a:t>當大椎與肩峰端連線的中點處。</a:t>
            </a:r>
          </a:p>
          <a:p>
            <a:pPr lvl="2"/>
            <a:r>
              <a:rPr lang="zh-TW" altLang="en-US" dirty="0"/>
              <a:t>神疲乏力，嗜眠，胸悶，頭暈，頭痛。</a:t>
            </a:r>
          </a:p>
          <a:p>
            <a:endParaRPr lang="zh-TW" altLang="en-US" dirty="0"/>
          </a:p>
        </p:txBody>
      </p:sp>
    </p:spTree>
    <p:extLst>
      <p:ext uri="{BB962C8B-B14F-4D97-AF65-F5344CB8AC3E}">
        <p14:creationId xmlns:p14="http://schemas.microsoft.com/office/powerpoint/2010/main" val="4262236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Q&amp;A</a:t>
            </a:r>
            <a:endParaRPr lang="zh-TW" altLang="en-US" dirty="0"/>
          </a:p>
        </p:txBody>
      </p:sp>
      <p:pic>
        <p:nvPicPr>
          <p:cNvPr id="5122" name="Picture 2" descr="C:\Program Files (x86)\Microsoft Office\MEDIA\CAGCAT10\j0297707.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836712"/>
            <a:ext cx="2559619" cy="314969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Program Files (x86)\Microsoft Office\MEDIA\CAGCAT10\j019581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3284984"/>
            <a:ext cx="279947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366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健康</a:t>
            </a:r>
            <a:endParaRPr lang="zh-TW" altLang="en-US" dirty="0"/>
          </a:p>
        </p:txBody>
      </p:sp>
      <p:sp>
        <p:nvSpPr>
          <p:cNvPr id="3" name="內容版面配置區 2"/>
          <p:cNvSpPr>
            <a:spLocks noGrp="1"/>
          </p:cNvSpPr>
          <p:nvPr>
            <p:ph idx="1"/>
          </p:nvPr>
        </p:nvSpPr>
        <p:spPr/>
        <p:txBody>
          <a:bodyPr/>
          <a:lstStyle/>
          <a:p>
            <a:r>
              <a:rPr lang="zh-TW" altLang="en-US" dirty="0" smtClean="0"/>
              <a:t>世界</a:t>
            </a:r>
            <a:r>
              <a:rPr lang="zh-TW" altLang="en-US" dirty="0"/>
              <a:t>衛生組織</a:t>
            </a:r>
            <a:r>
              <a:rPr lang="zh-TW" altLang="en-US" dirty="0" smtClean="0"/>
              <a:t>定義</a:t>
            </a:r>
            <a:endParaRPr lang="en-US" altLang="zh-TW" dirty="0" smtClean="0"/>
          </a:p>
          <a:p>
            <a:pPr lvl="1"/>
            <a:r>
              <a:rPr lang="zh-TW" altLang="en-US" dirty="0" smtClean="0"/>
              <a:t>生理</a:t>
            </a:r>
            <a:r>
              <a:rPr lang="zh-TW" altLang="en-US" dirty="0"/>
              <a:t>上，心理上和社會層面之完全幸福的狀態</a:t>
            </a:r>
            <a:r>
              <a:rPr lang="zh-TW" altLang="en-US" dirty="0" smtClean="0"/>
              <a:t>。</a:t>
            </a:r>
            <a:endParaRPr lang="zh-TW" altLang="en-US" dirty="0"/>
          </a:p>
        </p:txBody>
      </p:sp>
    </p:spTree>
    <p:extLst>
      <p:ext uri="{BB962C8B-B14F-4D97-AF65-F5344CB8AC3E}">
        <p14:creationId xmlns:p14="http://schemas.microsoft.com/office/powerpoint/2010/main" val="1341793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營養評估</a:t>
            </a:r>
            <a:endParaRPr lang="zh-TW" altLang="en-US" dirty="0"/>
          </a:p>
        </p:txBody>
      </p:sp>
      <p:sp>
        <p:nvSpPr>
          <p:cNvPr id="3" name="內容版面配置區 2"/>
          <p:cNvSpPr>
            <a:spLocks noGrp="1"/>
          </p:cNvSpPr>
          <p:nvPr>
            <p:ph idx="1"/>
          </p:nvPr>
        </p:nvSpPr>
        <p:spPr/>
        <p:txBody>
          <a:bodyPr>
            <a:normAutofit/>
          </a:bodyPr>
          <a:lstStyle/>
          <a:p>
            <a:r>
              <a:rPr lang="zh-TW" altLang="en-US" dirty="0" smtClean="0"/>
              <a:t>目的 </a:t>
            </a:r>
            <a:endParaRPr lang="zh-TW" altLang="en-US" dirty="0"/>
          </a:p>
          <a:p>
            <a:pPr lvl="1"/>
            <a:r>
              <a:rPr lang="zh-TW" altLang="en-US" dirty="0"/>
              <a:t>藉由評量</a:t>
            </a:r>
            <a:r>
              <a:rPr lang="zh-TW" altLang="en-US" dirty="0">
                <a:solidFill>
                  <a:srgbClr val="FF0000"/>
                </a:solidFill>
              </a:rPr>
              <a:t>飲食</a:t>
            </a:r>
            <a:r>
              <a:rPr lang="zh-TW" altLang="en-US" dirty="0"/>
              <a:t>和</a:t>
            </a:r>
            <a:r>
              <a:rPr lang="zh-TW" altLang="en-US" dirty="0">
                <a:solidFill>
                  <a:srgbClr val="FF0000"/>
                </a:solidFill>
              </a:rPr>
              <a:t>營養相關的健康指標</a:t>
            </a:r>
            <a:r>
              <a:rPr lang="zh-TW" altLang="en-US" dirty="0"/>
              <a:t>，以判定營養不良發生的可能性，發生原因和嚴重性</a:t>
            </a:r>
            <a:r>
              <a:rPr lang="zh-TW" altLang="en-US" dirty="0" smtClean="0"/>
              <a:t>。</a:t>
            </a:r>
            <a:endParaRPr lang="en-US" altLang="zh-TW" dirty="0" smtClean="0"/>
          </a:p>
          <a:p>
            <a:r>
              <a:rPr lang="zh-TW" altLang="en-US" dirty="0" smtClean="0"/>
              <a:t>飲食</a:t>
            </a:r>
            <a:r>
              <a:rPr lang="zh-TW" altLang="en-US" dirty="0"/>
              <a:t>評估</a:t>
            </a:r>
            <a:r>
              <a:rPr lang="zh-TW" altLang="en-US" dirty="0" smtClean="0"/>
              <a:t>結果</a:t>
            </a:r>
            <a:endParaRPr lang="en-US" altLang="zh-TW" dirty="0" smtClean="0"/>
          </a:p>
          <a:p>
            <a:pPr lvl="1"/>
            <a:r>
              <a:rPr lang="zh-TW" altLang="en-US" dirty="0" smtClean="0"/>
              <a:t>可以</a:t>
            </a:r>
            <a:r>
              <a:rPr lang="zh-TW" altLang="en-US" dirty="0"/>
              <a:t>預測疾病發生的</a:t>
            </a:r>
            <a:r>
              <a:rPr lang="zh-TW" altLang="en-US" dirty="0" smtClean="0"/>
              <a:t>可能性</a:t>
            </a:r>
            <a:endParaRPr lang="en-US" altLang="zh-TW" dirty="0" smtClean="0"/>
          </a:p>
          <a:p>
            <a:pPr lvl="2"/>
            <a:r>
              <a:rPr lang="zh-TW" altLang="en-US" dirty="0" smtClean="0"/>
              <a:t>例如</a:t>
            </a:r>
            <a:r>
              <a:rPr lang="zh-TW" altLang="en-US" dirty="0"/>
              <a:t>高脂肪的攝取和許多的慢性病</a:t>
            </a:r>
            <a:r>
              <a:rPr lang="zh-TW" altLang="en-US" dirty="0" smtClean="0"/>
              <a:t>（高血壓</a:t>
            </a:r>
            <a:r>
              <a:rPr lang="zh-TW" altLang="en-US" dirty="0"/>
              <a:t>，心臟病，腦血管疾病，肥胖等</a:t>
            </a:r>
            <a:r>
              <a:rPr lang="zh-TW" altLang="en-US" dirty="0" smtClean="0"/>
              <a:t>）發生</a:t>
            </a:r>
            <a:r>
              <a:rPr lang="zh-TW" altLang="en-US" dirty="0"/>
              <a:t>的可能性有相關</a:t>
            </a:r>
            <a:r>
              <a:rPr lang="zh-TW" altLang="en-US" dirty="0" smtClean="0"/>
              <a:t>。</a:t>
            </a:r>
            <a:endParaRPr lang="en-US" altLang="zh-TW" dirty="0" smtClean="0"/>
          </a:p>
        </p:txBody>
      </p:sp>
    </p:spTree>
    <p:extLst>
      <p:ext uri="{BB962C8B-B14F-4D97-AF65-F5344CB8AC3E}">
        <p14:creationId xmlns:p14="http://schemas.microsoft.com/office/powerpoint/2010/main" val="2863319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營養評估</a:t>
            </a:r>
            <a:endParaRPr lang="zh-TW" altLang="en-US" dirty="0"/>
          </a:p>
        </p:txBody>
      </p:sp>
      <p:sp>
        <p:nvSpPr>
          <p:cNvPr id="3" name="內容版面配置區 2"/>
          <p:cNvSpPr>
            <a:spLocks noGrp="1"/>
          </p:cNvSpPr>
          <p:nvPr>
            <p:ph idx="1"/>
          </p:nvPr>
        </p:nvSpPr>
        <p:spPr/>
        <p:txBody>
          <a:bodyPr/>
          <a:lstStyle/>
          <a:p>
            <a:r>
              <a:rPr lang="zh-TW" altLang="en-US" dirty="0"/>
              <a:t>健康指標</a:t>
            </a:r>
            <a:r>
              <a:rPr lang="zh-TW" altLang="en-US" dirty="0" smtClean="0"/>
              <a:t>評估</a:t>
            </a:r>
            <a:endParaRPr lang="en-US" altLang="zh-TW" dirty="0" smtClean="0"/>
          </a:p>
          <a:p>
            <a:pPr lvl="1"/>
            <a:r>
              <a:rPr lang="zh-TW" altLang="en-US" dirty="0" smtClean="0"/>
              <a:t>體</a:t>
            </a:r>
            <a:r>
              <a:rPr lang="zh-TW" altLang="en-US" dirty="0"/>
              <a:t>位的測量結果</a:t>
            </a:r>
            <a:r>
              <a:rPr lang="zh-TW" altLang="en-US" dirty="0" smtClean="0"/>
              <a:t>，</a:t>
            </a:r>
            <a:endParaRPr lang="en-US" altLang="zh-TW" dirty="0" smtClean="0"/>
          </a:p>
          <a:p>
            <a:pPr lvl="2"/>
            <a:r>
              <a:rPr lang="zh-TW" altLang="en-US" dirty="0" smtClean="0"/>
              <a:t>腰圍</a:t>
            </a:r>
            <a:r>
              <a:rPr lang="zh-TW" altLang="en-US" dirty="0"/>
              <a:t>增加與代謝症候群的</a:t>
            </a:r>
            <a:r>
              <a:rPr lang="zh-TW" altLang="en-US" dirty="0" smtClean="0"/>
              <a:t>相關性</a:t>
            </a:r>
            <a:endParaRPr lang="en-US" altLang="zh-TW" dirty="0" smtClean="0"/>
          </a:p>
          <a:p>
            <a:pPr lvl="2"/>
            <a:r>
              <a:rPr lang="zh-TW" altLang="en-US" dirty="0" smtClean="0"/>
              <a:t>腰</a:t>
            </a:r>
            <a:r>
              <a:rPr lang="zh-TW" altLang="en-US" dirty="0"/>
              <a:t>臀圍比和胰島素抗性亦呈現</a:t>
            </a:r>
            <a:r>
              <a:rPr lang="zh-TW" altLang="en-US" dirty="0" smtClean="0"/>
              <a:t>相關性</a:t>
            </a:r>
            <a:endParaRPr lang="zh-TW" altLang="en-US" dirty="0"/>
          </a:p>
          <a:p>
            <a:pPr lvl="1"/>
            <a:r>
              <a:rPr lang="zh-TW" altLang="en-US" dirty="0" smtClean="0"/>
              <a:t>血液</a:t>
            </a:r>
            <a:r>
              <a:rPr lang="zh-TW" altLang="en-US" dirty="0"/>
              <a:t>生化</a:t>
            </a:r>
            <a:r>
              <a:rPr lang="zh-TW" altLang="en-US" dirty="0" smtClean="0"/>
              <a:t>評估</a:t>
            </a:r>
            <a:endParaRPr lang="en-US" altLang="zh-TW" dirty="0" smtClean="0"/>
          </a:p>
          <a:p>
            <a:pPr lvl="2"/>
            <a:r>
              <a:rPr lang="zh-TW" altLang="en-US" dirty="0" smtClean="0"/>
              <a:t>更客觀</a:t>
            </a:r>
            <a:r>
              <a:rPr lang="zh-TW" altLang="en-US" dirty="0"/>
              <a:t>評估血糖值，血脂肪值等</a:t>
            </a:r>
            <a:r>
              <a:rPr lang="zh-TW" altLang="en-US" dirty="0" smtClean="0"/>
              <a:t>，</a:t>
            </a:r>
            <a:endParaRPr lang="en-US" altLang="zh-TW" dirty="0" smtClean="0"/>
          </a:p>
          <a:p>
            <a:pPr lvl="2"/>
            <a:r>
              <a:rPr lang="zh-TW" altLang="en-US" dirty="0" smtClean="0"/>
              <a:t>以</a:t>
            </a:r>
            <a:r>
              <a:rPr lang="zh-TW" altLang="en-US" dirty="0"/>
              <a:t>了解疾病控制的程度</a:t>
            </a:r>
            <a:r>
              <a:rPr lang="zh-TW" altLang="en-US" dirty="0" smtClean="0"/>
              <a:t>。</a:t>
            </a:r>
            <a:endParaRPr lang="zh-TW" altLang="en-US" dirty="0"/>
          </a:p>
        </p:txBody>
      </p:sp>
    </p:spTree>
    <p:extLst>
      <p:ext uri="{BB962C8B-B14F-4D97-AF65-F5344CB8AC3E}">
        <p14:creationId xmlns:p14="http://schemas.microsoft.com/office/powerpoint/2010/main" val="1889563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評估方法</a:t>
            </a:r>
            <a:endParaRPr lang="zh-TW" altLang="en-US" dirty="0"/>
          </a:p>
        </p:txBody>
      </p:sp>
      <p:sp>
        <p:nvSpPr>
          <p:cNvPr id="3" name="內容版面配置區 2"/>
          <p:cNvSpPr>
            <a:spLocks noGrp="1"/>
          </p:cNvSpPr>
          <p:nvPr>
            <p:ph idx="1"/>
          </p:nvPr>
        </p:nvSpPr>
        <p:spPr/>
        <p:txBody>
          <a:bodyPr>
            <a:normAutofit/>
          </a:bodyPr>
          <a:lstStyle/>
          <a:p>
            <a:r>
              <a:rPr lang="zh-TW" altLang="en-US" dirty="0" smtClean="0"/>
              <a:t>飲食</a:t>
            </a:r>
            <a:r>
              <a:rPr lang="zh-TW" altLang="en-US" dirty="0"/>
              <a:t>評估</a:t>
            </a:r>
            <a:r>
              <a:rPr lang="zh-TW" altLang="en-US" dirty="0" smtClean="0"/>
              <a:t>法</a:t>
            </a:r>
            <a:endParaRPr lang="zh-TW" altLang="en-US" dirty="0"/>
          </a:p>
          <a:p>
            <a:r>
              <a:rPr lang="zh-TW" altLang="en-US" dirty="0" smtClean="0"/>
              <a:t>體</a:t>
            </a:r>
            <a:r>
              <a:rPr lang="zh-TW" altLang="en-US" dirty="0"/>
              <a:t>位測量</a:t>
            </a:r>
            <a:r>
              <a:rPr lang="zh-TW" altLang="en-US" dirty="0" smtClean="0"/>
              <a:t>法</a:t>
            </a:r>
            <a:endParaRPr lang="zh-TW" altLang="en-US" dirty="0"/>
          </a:p>
          <a:p>
            <a:r>
              <a:rPr lang="zh-TW" altLang="en-US" dirty="0" smtClean="0"/>
              <a:t>功能評估</a:t>
            </a:r>
            <a:endParaRPr lang="zh-TW" altLang="en-US" dirty="0"/>
          </a:p>
          <a:p>
            <a:r>
              <a:rPr lang="zh-TW" altLang="en-US" dirty="0"/>
              <a:t>生化或實驗室檢驗數據檢測</a:t>
            </a:r>
          </a:p>
          <a:p>
            <a:endParaRPr lang="zh-TW" altLang="en-US" dirty="0"/>
          </a:p>
        </p:txBody>
      </p:sp>
    </p:spTree>
    <p:extLst>
      <p:ext uri="{BB962C8B-B14F-4D97-AF65-F5344CB8AC3E}">
        <p14:creationId xmlns:p14="http://schemas.microsoft.com/office/powerpoint/2010/main" val="3519389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評量工具</a:t>
            </a:r>
            <a:endParaRPr lang="zh-TW" altLang="en-US" dirty="0"/>
          </a:p>
        </p:txBody>
      </p:sp>
      <p:sp>
        <p:nvSpPr>
          <p:cNvPr id="3" name="內容版面配置區 2"/>
          <p:cNvSpPr>
            <a:spLocks noGrp="1"/>
          </p:cNvSpPr>
          <p:nvPr>
            <p:ph idx="1"/>
          </p:nvPr>
        </p:nvSpPr>
        <p:spPr/>
        <p:txBody>
          <a:bodyPr>
            <a:normAutofit/>
          </a:bodyPr>
          <a:lstStyle/>
          <a:p>
            <a:r>
              <a:rPr lang="zh-TW" altLang="en-US" dirty="0"/>
              <a:t>分數評量系統</a:t>
            </a:r>
          </a:p>
          <a:p>
            <a:pPr lvl="1"/>
            <a:r>
              <a:rPr lang="zh-TW" altLang="en-US" dirty="0" smtClean="0"/>
              <a:t>主觀</a:t>
            </a:r>
            <a:r>
              <a:rPr lang="zh-TW" altLang="en-US" dirty="0"/>
              <a:t>性整體評估法</a:t>
            </a:r>
            <a:r>
              <a:rPr lang="en-US" altLang="zh-TW" dirty="0"/>
              <a:t>(SGA</a:t>
            </a:r>
            <a:r>
              <a:rPr lang="en-US" altLang="zh-TW" dirty="0" smtClean="0"/>
              <a:t>)</a:t>
            </a:r>
          </a:p>
          <a:p>
            <a:pPr lvl="1"/>
            <a:r>
              <a:rPr lang="zh-TW" altLang="en-US" dirty="0" smtClean="0"/>
              <a:t>迷你</a:t>
            </a:r>
            <a:r>
              <a:rPr lang="zh-TW" altLang="en-US" dirty="0"/>
              <a:t>營養評估法</a:t>
            </a:r>
            <a:r>
              <a:rPr lang="en-US" altLang="zh-TW" dirty="0"/>
              <a:t>(MNA</a:t>
            </a:r>
            <a:r>
              <a:rPr lang="en-US" altLang="zh-TW" dirty="0" smtClean="0"/>
              <a:t>)</a:t>
            </a:r>
            <a:endParaRPr lang="zh-TW" altLang="en-US" dirty="0"/>
          </a:p>
          <a:p>
            <a:endParaRPr lang="zh-TW" altLang="en-US" dirty="0"/>
          </a:p>
          <a:p>
            <a:endParaRPr lang="zh-TW" altLang="en-US" dirty="0"/>
          </a:p>
        </p:txBody>
      </p:sp>
    </p:spTree>
    <p:extLst>
      <p:ext uri="{BB962C8B-B14F-4D97-AF65-F5344CB8AC3E}">
        <p14:creationId xmlns:p14="http://schemas.microsoft.com/office/powerpoint/2010/main" val="701653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科技">
  <a:themeElements>
    <a:clrScheme name="科技">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科技">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科技">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330</TotalTime>
  <Words>1631</Words>
  <Application>Microsoft Office PowerPoint</Application>
  <PresentationFormat>如螢幕大小 (4:3)</PresentationFormat>
  <Paragraphs>281</Paragraphs>
  <Slides>48</Slides>
  <Notes>0</Notes>
  <HiddenSlides>0</HiddenSlides>
  <MMClips>0</MMClips>
  <ScaleCrop>false</ScaleCrop>
  <HeadingPairs>
    <vt:vector size="4" baseType="variant">
      <vt:variant>
        <vt:lpstr>佈景主題</vt:lpstr>
      </vt:variant>
      <vt:variant>
        <vt:i4>1</vt:i4>
      </vt:variant>
      <vt:variant>
        <vt:lpstr>投影片標題</vt:lpstr>
      </vt:variant>
      <vt:variant>
        <vt:i4>48</vt:i4>
      </vt:variant>
    </vt:vector>
  </HeadingPairs>
  <TitlesOfParts>
    <vt:vector size="49" baseType="lpstr">
      <vt:lpstr>科技</vt:lpstr>
      <vt:lpstr>油脂大揭密，您吃對油了嗎？</vt:lpstr>
      <vt:lpstr>自我介紹</vt:lpstr>
      <vt:lpstr>Pomelo Chen, #柚醫師</vt:lpstr>
      <vt:lpstr>專長</vt:lpstr>
      <vt:lpstr>健康</vt:lpstr>
      <vt:lpstr>營養評估</vt:lpstr>
      <vt:lpstr>營養評估</vt:lpstr>
      <vt:lpstr>評估方法</vt:lpstr>
      <vt:lpstr>評量工具</vt:lpstr>
      <vt:lpstr>主觀性整體評估法(SGA)</vt:lpstr>
      <vt:lpstr>迷你營養評估法(MNA)</vt:lpstr>
      <vt:lpstr>健康飲食</vt:lpstr>
      <vt:lpstr>脂肪的功能</vt:lpstr>
      <vt:lpstr>PowerPoint 簡報</vt:lpstr>
      <vt:lpstr>熱量來源</vt:lpstr>
      <vt:lpstr>微生酮飲食</vt:lpstr>
      <vt:lpstr>脂肪的分類</vt:lpstr>
      <vt:lpstr>脂肪的分類</vt:lpstr>
      <vt:lpstr>脂肪酸的種類</vt:lpstr>
      <vt:lpstr>脂肪酸的需要量</vt:lpstr>
      <vt:lpstr>PowerPoint 簡報</vt:lpstr>
      <vt:lpstr>有助於降低血中壞膽固醇</vt:lpstr>
      <vt:lpstr>飽和脂肪酸</vt:lpstr>
      <vt:lpstr>必需脂肪酸</vt:lpstr>
      <vt:lpstr>Omega-3多元不飽和肪肪酸</vt:lpstr>
      <vt:lpstr>Omega-6 多元不飽和脂肪酸</vt:lpstr>
      <vt:lpstr>必需脂肪酸</vt:lpstr>
      <vt:lpstr>必需脂肪酸</vt:lpstr>
      <vt:lpstr>反式脂肪酸</vt:lpstr>
      <vt:lpstr>反式脂肪酸</vt:lpstr>
      <vt:lpstr>反式脂肪酸</vt:lpstr>
      <vt:lpstr>高血脂病人飲食建議</vt:lpstr>
      <vt:lpstr>好油or壞油？</vt:lpstr>
      <vt:lpstr>優質油脂來源</vt:lpstr>
      <vt:lpstr>PowerPoint 簡報</vt:lpstr>
      <vt:lpstr>人體脂肪的分布</vt:lpstr>
      <vt:lpstr>血脂肪</vt:lpstr>
      <vt:lpstr>血脂肪</vt:lpstr>
      <vt:lpstr>內臟脂肪</vt:lpstr>
      <vt:lpstr>皮下脂肪</vt:lpstr>
      <vt:lpstr>皮下脂肪</vt:lpstr>
      <vt:lpstr>體態，體重，體能</vt:lpstr>
      <vt:lpstr>BMI</vt:lpstr>
      <vt:lpstr>體能</vt:lpstr>
      <vt:lpstr>運動</vt:lpstr>
      <vt:lpstr>穴道按摩</vt:lpstr>
      <vt:lpstr>穴道按摩</vt:lpstr>
      <vt:lpstr>Q&amp;A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油脂大揭密，您吃對油了嗎？</dc:title>
  <dc:creator>Pomelo</dc:creator>
  <cp:lastModifiedBy>Pomelo</cp:lastModifiedBy>
  <cp:revision>63</cp:revision>
  <dcterms:created xsi:type="dcterms:W3CDTF">2018-08-19T05:49:42Z</dcterms:created>
  <dcterms:modified xsi:type="dcterms:W3CDTF">2018-10-29T13:27:20Z</dcterms:modified>
</cp:coreProperties>
</file>